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74" r:id="rId2"/>
  </p:sldMasterIdLst>
  <p:notesMasterIdLst>
    <p:notesMasterId r:id="rId18"/>
  </p:notesMasterIdLst>
  <p:sldIdLst>
    <p:sldId id="256" r:id="rId3"/>
    <p:sldId id="270" r:id="rId4"/>
    <p:sldId id="257" r:id="rId5"/>
    <p:sldId id="258" r:id="rId6"/>
    <p:sldId id="259" r:id="rId7"/>
    <p:sldId id="271" r:id="rId8"/>
    <p:sldId id="263" r:id="rId9"/>
    <p:sldId id="265" r:id="rId10"/>
    <p:sldId id="266" r:id="rId11"/>
    <p:sldId id="269" r:id="rId12"/>
    <p:sldId id="262" r:id="rId13"/>
    <p:sldId id="264" r:id="rId14"/>
    <p:sldId id="261" r:id="rId15"/>
    <p:sldId id="268"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3137" autoAdjust="0"/>
  </p:normalViewPr>
  <p:slideViewPr>
    <p:cSldViewPr>
      <p:cViewPr>
        <p:scale>
          <a:sx n="100" d="100"/>
          <a:sy n="100" d="100"/>
        </p:scale>
        <p:origin x="-384" y="10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420C6-F533-4CDD-AB07-B5CD99BD5CD6}" type="datetimeFigureOut">
              <a:rPr lang="en-US" smtClean="0"/>
              <a:pPr/>
              <a:t>3/22/2013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A810CE-F730-4B1C-B88F-3992E318402A}" type="slidenum">
              <a:rPr lang="en-US" smtClean="0"/>
              <a:pPr/>
              <a:t>‹#›</a:t>
            </a:fld>
            <a:endParaRPr lang="en-US"/>
          </a:p>
        </p:txBody>
      </p:sp>
    </p:spTree>
    <p:extLst>
      <p:ext uri="{BB962C8B-B14F-4D97-AF65-F5344CB8AC3E}">
        <p14:creationId xmlns:p14="http://schemas.microsoft.com/office/powerpoint/2010/main" val="3488390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focus on: why a PIE approach, resources, core competencies, and public participation spectrum</a:t>
            </a:r>
          </a:p>
          <a:p>
            <a:endParaRPr lang="en-US" dirty="0"/>
          </a:p>
        </p:txBody>
      </p:sp>
      <p:sp>
        <p:nvSpPr>
          <p:cNvPr id="4" name="Slide Number Placeholder 3"/>
          <p:cNvSpPr>
            <a:spLocks noGrp="1"/>
          </p:cNvSpPr>
          <p:nvPr>
            <p:ph type="sldNum" sz="quarter" idx="10"/>
          </p:nvPr>
        </p:nvSpPr>
        <p:spPr/>
        <p:txBody>
          <a:bodyPr/>
          <a:lstStyle/>
          <a:p>
            <a:fld id="{46A810CE-F730-4B1C-B88F-3992E318402A}" type="slidenum">
              <a:rPr lang="en-US" smtClean="0"/>
              <a:pPr/>
              <a:t>1</a:t>
            </a:fld>
            <a:endParaRPr lang="en-US"/>
          </a:p>
        </p:txBody>
      </p:sp>
    </p:spTree>
    <p:extLst>
      <p:ext uri="{BB962C8B-B14F-4D97-AF65-F5344CB8AC3E}">
        <p14:creationId xmlns:p14="http://schemas.microsoft.com/office/powerpoint/2010/main" val="3041759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getting to empower</a:t>
            </a:r>
            <a:r>
              <a:rPr lang="en-US" baseline="0" dirty="0" smtClean="0"/>
              <a:t> is not the goal but finding the right fit</a:t>
            </a:r>
            <a:endParaRPr lang="en-US" dirty="0" smtClean="0"/>
          </a:p>
          <a:p>
            <a:endParaRPr lang="en-US" dirty="0" smtClean="0"/>
          </a:p>
          <a:p>
            <a:r>
              <a:rPr lang="en-US" baseline="0" dirty="0" smtClean="0"/>
              <a:t>Inform</a:t>
            </a:r>
            <a:r>
              <a:rPr lang="en-US" baseline="0" smtClean="0"/>
              <a:t>: actively </a:t>
            </a:r>
            <a:r>
              <a:rPr lang="en-US" baseline="0" dirty="0" smtClean="0"/>
              <a:t>get input on what the needs are for informational programs, webinars, brochures, etc.</a:t>
            </a:r>
          </a:p>
          <a:p>
            <a:r>
              <a:rPr lang="en-US" baseline="0" dirty="0" smtClean="0"/>
              <a:t>Consult: </a:t>
            </a:r>
            <a:r>
              <a:rPr lang="en-US" baseline="0" dirty="0" err="1" smtClean="0"/>
              <a:t>dSGEIS</a:t>
            </a:r>
            <a:r>
              <a:rPr lang="en-US" baseline="0" dirty="0" smtClean="0"/>
              <a:t> process</a:t>
            </a:r>
          </a:p>
          <a:p>
            <a:r>
              <a:rPr lang="en-US" baseline="0" dirty="0" smtClean="0"/>
              <a:t>Involve: as a result of interest work on a comprehensive plan to see there is an energy element</a:t>
            </a:r>
          </a:p>
          <a:p>
            <a:r>
              <a:rPr lang="en-US" baseline="0" dirty="0" smtClean="0"/>
              <a:t>Collaborate: community response such as Solarize Tompkins SE being a result of anti-fracking groups now interested in reducing energy use </a:t>
            </a:r>
          </a:p>
          <a:p>
            <a:r>
              <a:rPr lang="en-US" baseline="0" dirty="0" smtClean="0"/>
              <a:t>Empower: advocacy groups who fought for bans and moratoriums</a:t>
            </a:r>
          </a:p>
          <a:p>
            <a:endParaRPr lang="en-US" dirty="0" smtClean="0"/>
          </a:p>
          <a:p>
            <a:r>
              <a:rPr lang="en-US" dirty="0" smtClean="0"/>
              <a:t>Non Energy</a:t>
            </a:r>
            <a:r>
              <a:rPr lang="en-US" baseline="0" dirty="0" smtClean="0"/>
              <a:t> example with invasive species:</a:t>
            </a:r>
            <a:endParaRPr lang="en-US" dirty="0" smtClean="0"/>
          </a:p>
          <a:p>
            <a:r>
              <a:rPr lang="en-US" dirty="0" smtClean="0"/>
              <a:t>Inform</a:t>
            </a:r>
            <a:r>
              <a:rPr lang="en-US" dirty="0" smtClean="0"/>
              <a:t>: hydrilla </a:t>
            </a:r>
            <a:r>
              <a:rPr lang="en-US" dirty="0" err="1" smtClean="0"/>
              <a:t>yr</a:t>
            </a:r>
            <a:r>
              <a:rPr lang="en-US" dirty="0" smtClean="0"/>
              <a:t> 1 &amp; 2</a:t>
            </a:r>
          </a:p>
          <a:p>
            <a:r>
              <a:rPr lang="en-US" dirty="0" smtClean="0"/>
              <a:t>Consult: hydrilla </a:t>
            </a:r>
            <a:r>
              <a:rPr lang="en-US" dirty="0" err="1" smtClean="0"/>
              <a:t>yr</a:t>
            </a:r>
            <a:r>
              <a:rPr lang="en-US" dirty="0" smtClean="0"/>
              <a:t> </a:t>
            </a:r>
            <a:r>
              <a:rPr lang="en-US" dirty="0" smtClean="0"/>
              <a:t>3=public</a:t>
            </a:r>
            <a:r>
              <a:rPr lang="en-US" baseline="0" dirty="0" smtClean="0"/>
              <a:t> input on </a:t>
            </a:r>
            <a:r>
              <a:rPr lang="en-US" baseline="0" dirty="0" smtClean="0"/>
              <a:t>management plan</a:t>
            </a:r>
          </a:p>
          <a:p>
            <a:r>
              <a:rPr lang="en-US" baseline="0" dirty="0" smtClean="0"/>
              <a:t>Involve: hydrilla if it </a:t>
            </a:r>
            <a:r>
              <a:rPr lang="en-US" baseline="0" dirty="0" smtClean="0"/>
              <a:t>spreads:  at what point do we give up</a:t>
            </a:r>
          </a:p>
          <a:p>
            <a:r>
              <a:rPr lang="en-US" baseline="0" dirty="0" smtClean="0"/>
              <a:t>Collaborate: local, state and national people collaborating on management decision</a:t>
            </a:r>
            <a:endParaRPr lang="en-US" baseline="0" dirty="0" smtClean="0"/>
          </a:p>
          <a:p>
            <a:r>
              <a:rPr lang="en-US" baseline="0" dirty="0" smtClean="0"/>
              <a:t>	fool hearty to go beyond that</a:t>
            </a:r>
          </a:p>
          <a:p>
            <a:r>
              <a:rPr lang="en-US" baseline="0" dirty="0" smtClean="0"/>
              <a:t>From DEC perspective: collaborate via the Hydrilla Task Force</a:t>
            </a:r>
          </a:p>
          <a:p>
            <a:endParaRPr lang="en-US" baseline="0" dirty="0" smtClean="0"/>
          </a:p>
          <a:p>
            <a:r>
              <a:rPr lang="en-US" baseline="0" dirty="0" smtClean="0"/>
              <a:t>Get Audience to generate ideas related to Marcellus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6A810CE-F730-4B1C-B88F-3992E318402A}" type="slidenum">
              <a:rPr lang="en-US" smtClean="0"/>
              <a:pPr/>
              <a:t>11</a:t>
            </a:fld>
            <a:endParaRPr lang="en-US"/>
          </a:p>
        </p:txBody>
      </p:sp>
    </p:spTree>
    <p:extLst>
      <p:ext uri="{BB962C8B-B14F-4D97-AF65-F5344CB8AC3E}">
        <p14:creationId xmlns:p14="http://schemas.microsoft.com/office/powerpoint/2010/main" val="74965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A810CE-F730-4B1C-B88F-3992E318402A}" type="slidenum">
              <a:rPr lang="en-US" smtClean="0"/>
              <a:pPr/>
              <a:t>2</a:t>
            </a:fld>
            <a:endParaRPr lang="en-US"/>
          </a:p>
        </p:txBody>
      </p:sp>
    </p:spTree>
    <p:extLst>
      <p:ext uri="{BB962C8B-B14F-4D97-AF65-F5344CB8AC3E}">
        <p14:creationId xmlns:p14="http://schemas.microsoft.com/office/powerpoint/2010/main" val="295358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478EBF-F3E4-43F1-B754-5146A535D339}" type="slidenum">
              <a:rPr lang="en-US"/>
              <a:pPr/>
              <a:t>3</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dirty="0"/>
              <a:t>We must equip ourselves with the knowledge and the skills necessary to help citizens and local officials make sound public choices amid uncertainty and </a:t>
            </a:r>
            <a:r>
              <a:rPr lang="en-US" dirty="0" smtClean="0"/>
              <a:t>conflict </a:t>
            </a:r>
          </a:p>
          <a:p>
            <a:endParaRPr lang="en-US" dirty="0" smtClean="0"/>
          </a:p>
          <a:p>
            <a:r>
              <a:rPr lang="en-US" dirty="0" smtClean="0"/>
              <a:t>Perhaps draw from pages 2-3 of the PIE publication (increasing competence enabling communities; and objectives and principles of public issues education</a:t>
            </a:r>
          </a:p>
          <a:p>
            <a:endParaRPr lang="en-US" dirty="0" smtClean="0"/>
          </a:p>
          <a:p>
            <a:r>
              <a:rPr lang="en-US" sz="1200" dirty="0" smtClean="0"/>
              <a:t>Increasing Competence, Enabling Communities – </a:t>
            </a:r>
            <a:r>
              <a:rPr lang="en-US" dirty="0" smtClean="0"/>
              <a:t/>
            </a:r>
            <a:br>
              <a:rPr lang="en-US" dirty="0" smtClean="0"/>
            </a:br>
            <a:r>
              <a:rPr lang="en-US" dirty="0" smtClean="0"/>
              <a:t> </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600"/>
              </a:spcAft>
            </a:pPr>
            <a:r>
              <a:rPr lang="en-US" dirty="0" smtClean="0"/>
              <a:t>Increase participant knowledge about issues, including but not limited to provision of research based information,  participants</a:t>
            </a:r>
            <a:r>
              <a:rPr lang="en-US" baseline="0" dirty="0" smtClean="0"/>
              <a:t> have a say in what they want to learn</a:t>
            </a:r>
            <a:endParaRPr lang="en-US" dirty="0" smtClean="0"/>
          </a:p>
          <a:p>
            <a:pPr>
              <a:lnSpc>
                <a:spcPct val="90000"/>
              </a:lnSpc>
              <a:spcAft>
                <a:spcPts val="600"/>
              </a:spcAft>
            </a:pPr>
            <a:r>
              <a:rPr lang="en-US" dirty="0" smtClean="0"/>
              <a:t>Assist in design of community learning and decision making processes</a:t>
            </a:r>
          </a:p>
          <a:p>
            <a:pPr>
              <a:lnSpc>
                <a:spcPct val="90000"/>
              </a:lnSpc>
              <a:spcAft>
                <a:spcPts val="600"/>
              </a:spcAft>
            </a:pPr>
            <a:r>
              <a:rPr lang="en-US" dirty="0" smtClean="0"/>
              <a:t>Help participants including officials craft, evaluate, and implement alternative ways to respond to issue &amp; solutions as appropriate</a:t>
            </a:r>
          </a:p>
          <a:p>
            <a:pPr>
              <a:lnSpc>
                <a:spcPct val="90000"/>
              </a:lnSpc>
              <a:spcAft>
                <a:spcPts val="600"/>
              </a:spcAft>
            </a:pPr>
            <a:r>
              <a:rPr lang="en-US" dirty="0" smtClean="0"/>
              <a:t>Build participatory, information evaluation, and communication skills of participants</a:t>
            </a:r>
          </a:p>
          <a:p>
            <a:pPr>
              <a:lnSpc>
                <a:spcPct val="90000"/>
              </a:lnSpc>
              <a:spcAft>
                <a:spcPts val="600"/>
              </a:spcAft>
            </a:pPr>
            <a:r>
              <a:rPr lang="en-US" dirty="0" smtClean="0"/>
              <a:t>Balance need to have educator role appreciated with need to have participants “own” outcomes</a:t>
            </a:r>
          </a:p>
        </p:txBody>
      </p:sp>
      <p:sp>
        <p:nvSpPr>
          <p:cNvPr id="4" name="Slide Number Placeholder 3"/>
          <p:cNvSpPr>
            <a:spLocks noGrp="1"/>
          </p:cNvSpPr>
          <p:nvPr>
            <p:ph type="sldNum" sz="quarter" idx="10"/>
          </p:nvPr>
        </p:nvSpPr>
        <p:spPr/>
        <p:txBody>
          <a:bodyPr/>
          <a:lstStyle/>
          <a:p>
            <a:fld id="{46A810CE-F730-4B1C-B88F-3992E318402A}" type="slidenum">
              <a:rPr lang="en-US" smtClean="0"/>
              <a:pPr/>
              <a:t>4</a:t>
            </a:fld>
            <a:endParaRPr lang="en-US"/>
          </a:p>
        </p:txBody>
      </p:sp>
    </p:spTree>
    <p:extLst>
      <p:ext uri="{BB962C8B-B14F-4D97-AF65-F5344CB8AC3E}">
        <p14:creationId xmlns:p14="http://schemas.microsoft.com/office/powerpoint/2010/main" val="352830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A1830C-16E2-44E6-B444-1DABCAF26A77}" type="slidenum">
              <a:rPr lang="en-US"/>
              <a:pPr/>
              <a:t>5</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dirty="0" smtClean="0"/>
              <a:t>Democracy is</a:t>
            </a:r>
            <a:r>
              <a:rPr lang="en-US" baseline="0" dirty="0" smtClean="0"/>
              <a:t> a value.  Some may disagree that it is a way to make good decisions</a:t>
            </a:r>
          </a:p>
          <a:p>
            <a:r>
              <a:rPr lang="en-US" dirty="0" smtClean="0"/>
              <a:t>Public </a:t>
            </a:r>
            <a:r>
              <a:rPr lang="en-US" dirty="0"/>
              <a:t>Policy researchers and educators do not possess the wisdom (by Virtue of superior education or scientific knowledge) to decide what is best for the public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this</a:t>
            </a:r>
            <a:r>
              <a:rPr lang="en-US" baseline="0" dirty="0" smtClean="0"/>
              <a:t> is so wonderful why don’t we do it? </a:t>
            </a:r>
            <a:endParaRPr lang="en-US" dirty="0" smtClean="0"/>
          </a:p>
          <a:p>
            <a:endParaRPr lang="en-US" dirty="0" smtClean="0"/>
          </a:p>
          <a:p>
            <a:r>
              <a:rPr lang="en-US" dirty="0" smtClean="0"/>
              <a:t>Get audience to generate their experience</a:t>
            </a:r>
            <a:r>
              <a:rPr lang="en-US" baseline="0" dirty="0" smtClean="0"/>
              <a:t> or their fears</a:t>
            </a:r>
            <a:endParaRPr lang="en-US" dirty="0" smtClean="0"/>
          </a:p>
          <a:p>
            <a:endParaRPr lang="en-US" dirty="0" smtClean="0"/>
          </a:p>
          <a:p>
            <a:r>
              <a:rPr lang="en-US" dirty="0" smtClean="0"/>
              <a:t>Lack</a:t>
            </a:r>
            <a:r>
              <a:rPr lang="en-US" baseline="0" dirty="0" smtClean="0"/>
              <a:t> of involvement diversity of stakeholders, including those who can block a decision or implementation</a:t>
            </a:r>
          </a:p>
          <a:p>
            <a:r>
              <a:rPr lang="en-US" baseline="0" dirty="0" smtClean="0"/>
              <a:t>Conflict sidetracks process</a:t>
            </a:r>
          </a:p>
          <a:p>
            <a:r>
              <a:rPr lang="en-US" baseline="0" dirty="0" smtClean="0"/>
              <a:t>Can take a long time and people get worn out</a:t>
            </a:r>
          </a:p>
          <a:p>
            <a:r>
              <a:rPr lang="en-US" baseline="0" dirty="0" smtClean="0"/>
              <a:t>Participants change and the same issue revisited without progress</a:t>
            </a:r>
          </a:p>
          <a:p>
            <a:r>
              <a:rPr lang="en-US" baseline="0" dirty="0" smtClean="0"/>
              <a:t>Lack of local leadership</a:t>
            </a:r>
          </a:p>
          <a:p>
            <a:r>
              <a:rPr lang="en-US" baseline="0" dirty="0" smtClean="0"/>
              <a:t>Lack of understanding the points in a process where the public has influence/power or the amount of influence/ or cost influence</a:t>
            </a:r>
          </a:p>
          <a:p>
            <a:r>
              <a:rPr lang="en-US" baseline="0" dirty="0" smtClean="0"/>
              <a:t>Public participation sought but then not used</a:t>
            </a:r>
          </a:p>
          <a:p>
            <a:r>
              <a:rPr lang="en-US" baseline="0" dirty="0" smtClean="0"/>
              <a:t>Lack of understanding and respect for difference among participants (class, race)</a:t>
            </a:r>
          </a:p>
          <a:p>
            <a:r>
              <a:rPr lang="en-US" baseline="0" dirty="0" smtClean="0"/>
              <a:t>Time consumer for an educator – have to be selective</a:t>
            </a:r>
          </a:p>
          <a:p>
            <a:r>
              <a:rPr lang="en-US" baseline="0" dirty="0" smtClean="0"/>
              <a:t>Lead into competencies and participation spectrum as ways to reduce the chance of failure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6A810CE-F730-4B1C-B88F-3992E318402A}" type="slidenum">
              <a:rPr lang="en-US" smtClean="0"/>
              <a:pPr/>
              <a:t>6</a:t>
            </a:fld>
            <a:endParaRPr lang="en-US"/>
          </a:p>
        </p:txBody>
      </p:sp>
    </p:spTree>
    <p:extLst>
      <p:ext uri="{BB962C8B-B14F-4D97-AF65-F5344CB8AC3E}">
        <p14:creationId xmlns:p14="http://schemas.microsoft.com/office/powerpoint/2010/main" val="425010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46A810CE-F730-4B1C-B88F-3992E318402A}" type="slidenum">
              <a:rPr lang="en-US" smtClean="0"/>
              <a:pPr/>
              <a:t>8</a:t>
            </a:fld>
            <a:endParaRPr lang="en-US"/>
          </a:p>
        </p:txBody>
      </p:sp>
    </p:spTree>
    <p:extLst>
      <p:ext uri="{BB962C8B-B14F-4D97-AF65-F5344CB8AC3E}">
        <p14:creationId xmlns:p14="http://schemas.microsoft.com/office/powerpoint/2010/main" val="1609086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a:t>
            </a:r>
            <a:r>
              <a:rPr lang="en-US" baseline="0" dirty="0" smtClean="0"/>
              <a:t> with scientific and technical information:  2 respected scientists from Cornell  publish in the same peer-reviewed journal yet they draw different conclusions about the GHG emissions of shale gas extraction. How do we help people make sense of that.</a:t>
            </a:r>
            <a:endParaRPr lang="en-US" dirty="0" smtClean="0"/>
          </a:p>
          <a:p>
            <a:endParaRPr lang="en-US" dirty="0" smtClean="0"/>
          </a:p>
          <a:p>
            <a:r>
              <a:rPr lang="en-US" dirty="0" smtClean="0"/>
              <a:t>Professionalism=respect</a:t>
            </a:r>
            <a:r>
              <a:rPr lang="en-US" baseline="0" dirty="0" smtClean="0"/>
              <a:t> of all participants, commitment to integrity</a:t>
            </a:r>
          </a:p>
          <a:p>
            <a:r>
              <a:rPr lang="en-US" baseline="0" dirty="0" smtClean="0"/>
              <a:t>Ability to separate ones values from the issues</a:t>
            </a:r>
          </a:p>
          <a:p>
            <a:r>
              <a:rPr lang="en-US" baseline="0" dirty="0" smtClean="0"/>
              <a:t>Sensitivity to participants values and diversity</a:t>
            </a:r>
            <a:endParaRPr lang="en-US" dirty="0"/>
          </a:p>
        </p:txBody>
      </p:sp>
      <p:sp>
        <p:nvSpPr>
          <p:cNvPr id="4" name="Slide Number Placeholder 3"/>
          <p:cNvSpPr>
            <a:spLocks noGrp="1"/>
          </p:cNvSpPr>
          <p:nvPr>
            <p:ph type="sldNum" sz="quarter" idx="10"/>
          </p:nvPr>
        </p:nvSpPr>
        <p:spPr/>
        <p:txBody>
          <a:bodyPr/>
          <a:lstStyle/>
          <a:p>
            <a:fld id="{46A810CE-F730-4B1C-B88F-3992E318402A}" type="slidenum">
              <a:rPr lang="en-US" smtClean="0"/>
              <a:pPr/>
              <a:t>9</a:t>
            </a:fld>
            <a:endParaRPr lang="en-US"/>
          </a:p>
        </p:txBody>
      </p:sp>
    </p:spTree>
    <p:extLst>
      <p:ext uri="{BB962C8B-B14F-4D97-AF65-F5344CB8AC3E}">
        <p14:creationId xmlns:p14="http://schemas.microsoft.com/office/powerpoint/2010/main" val="2786862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axis</a:t>
            </a:r>
            <a:r>
              <a:rPr lang="en-US" baseline="0" dirty="0" smtClean="0"/>
              <a:t> important to </a:t>
            </a:r>
            <a:r>
              <a:rPr lang="en-US" baseline="0" dirty="0" smtClean="0"/>
              <a:t>consider</a:t>
            </a:r>
          </a:p>
          <a:p>
            <a:endParaRPr lang="en-US" baseline="0" dirty="0" smtClean="0"/>
          </a:p>
          <a:p>
            <a:r>
              <a:rPr lang="en-US" sz="1200" b="1" dirty="0" smtClean="0"/>
              <a:t>NOT TO BE PUBLISHED  (PRINT OR WEB) WITHOUT PERMISSION FROM THE AUTHORS</a:t>
            </a:r>
            <a:endParaRPr lang="en-US" dirty="0"/>
          </a:p>
        </p:txBody>
      </p:sp>
      <p:sp>
        <p:nvSpPr>
          <p:cNvPr id="4" name="Slide Number Placeholder 3"/>
          <p:cNvSpPr>
            <a:spLocks noGrp="1"/>
          </p:cNvSpPr>
          <p:nvPr>
            <p:ph type="sldNum" sz="quarter" idx="10"/>
          </p:nvPr>
        </p:nvSpPr>
        <p:spPr/>
        <p:txBody>
          <a:bodyPr/>
          <a:lstStyle/>
          <a:p>
            <a:fld id="{46A810CE-F730-4B1C-B88F-3992E318402A}" type="slidenum">
              <a:rPr lang="en-US" smtClean="0"/>
              <a:pPr/>
              <a:t>10</a:t>
            </a:fld>
            <a:endParaRPr lang="en-US"/>
          </a:p>
        </p:txBody>
      </p:sp>
    </p:spTree>
    <p:extLst>
      <p:ext uri="{BB962C8B-B14F-4D97-AF65-F5344CB8AC3E}">
        <p14:creationId xmlns:p14="http://schemas.microsoft.com/office/powerpoint/2010/main" val="4287233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2F509A8-0947-4861-BDFA-DD24DCFC7BD8}" type="datetimeFigureOut">
              <a:rPr lang="en-US" smtClean="0"/>
              <a:pPr/>
              <a:t>3/22/2013</a:t>
            </a:fld>
            <a:endParaRPr lang="en-US"/>
          </a:p>
        </p:txBody>
      </p:sp>
      <p:sp>
        <p:nvSpPr>
          <p:cNvPr id="8" name="Slide Number Placeholder 7"/>
          <p:cNvSpPr>
            <a:spLocks noGrp="1"/>
          </p:cNvSpPr>
          <p:nvPr>
            <p:ph type="sldNum" sz="quarter" idx="11"/>
          </p:nvPr>
        </p:nvSpPr>
        <p:spPr/>
        <p:txBody>
          <a:bodyPr/>
          <a:lstStyle/>
          <a:p>
            <a:fld id="{5E4EF486-26E4-4AC6-A8A0-6D4199F30A4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509A8-0947-4861-BDFA-DD24DCFC7BD8}"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EF486-26E4-4AC6-A8A0-6D4199F30A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509A8-0947-4861-BDFA-DD24DCFC7BD8}"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EF486-26E4-4AC6-A8A0-6D4199F30A4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2F509A8-0947-4861-BDFA-DD24DCFC7BD8}"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EF486-26E4-4AC6-A8A0-6D4199F30A4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F509A8-0947-4861-BDFA-DD24DCFC7BD8}"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EF486-26E4-4AC6-A8A0-6D4199F30A4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F509A8-0947-4861-BDFA-DD24DCFC7BD8}"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EF486-26E4-4AC6-A8A0-6D4199F30A4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F509A8-0947-4861-BDFA-DD24DCFC7BD8}" type="datetimeFigureOut">
              <a:rPr lang="en-US" smtClean="0"/>
              <a:pPr/>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EF486-26E4-4AC6-A8A0-6D4199F30A4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2F509A8-0947-4861-BDFA-DD24DCFC7BD8}" type="datetimeFigureOut">
              <a:rPr lang="en-US" smtClean="0"/>
              <a:pPr/>
              <a:t>3/22/2013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EF486-26E4-4AC6-A8A0-6D4199F30A4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F509A8-0947-4861-BDFA-DD24DCFC7BD8}" type="datetimeFigureOut">
              <a:rPr lang="en-US" smtClean="0"/>
              <a:pPr/>
              <a:t>3/22/2013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EF486-26E4-4AC6-A8A0-6D4199F30A4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509A8-0947-4861-BDFA-DD24DCFC7BD8}" type="datetimeFigureOut">
              <a:rPr lang="en-US" smtClean="0"/>
              <a:pPr/>
              <a:t>3/22/2013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EF486-26E4-4AC6-A8A0-6D4199F30A4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2F509A8-0947-4861-BDFA-DD24DCFC7BD8}" type="datetimeFigureOut">
              <a:rPr lang="en-US" smtClean="0"/>
              <a:pPr/>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EF486-26E4-4AC6-A8A0-6D4199F30A4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F509A8-0947-4861-BDFA-DD24DCFC7BD8}"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EF486-26E4-4AC6-A8A0-6D4199F30A4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2F509A8-0947-4861-BDFA-DD24DCFC7BD8}" type="datetimeFigureOut">
              <a:rPr lang="en-US" smtClean="0"/>
              <a:pPr/>
              <a:t>3/22/2013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E4EF486-26E4-4AC6-A8A0-6D4199F30A4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F509A8-0947-4861-BDFA-DD24DCFC7BD8}"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EF486-26E4-4AC6-A8A0-6D4199F30A4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F509A8-0947-4861-BDFA-DD24DCFC7BD8}" type="datetimeFigureOut">
              <a:rPr lang="en-US" smtClean="0"/>
              <a:pPr/>
              <a:t>3/22/2013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E4EF486-26E4-4AC6-A8A0-6D4199F30A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509A8-0947-4861-BDFA-DD24DCFC7BD8}" type="datetimeFigureOut">
              <a:rPr lang="en-US" smtClean="0"/>
              <a:pPr/>
              <a:t>3/22/2013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EF486-26E4-4AC6-A8A0-6D4199F30A4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2F509A8-0947-4861-BDFA-DD24DCFC7BD8}" type="datetimeFigureOut">
              <a:rPr lang="en-US" smtClean="0"/>
              <a:pPr/>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EF486-26E4-4AC6-A8A0-6D4199F30A4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2F509A8-0947-4861-BDFA-DD24DCFC7BD8}" type="datetimeFigureOut">
              <a:rPr lang="en-US" smtClean="0"/>
              <a:pPr/>
              <a:t>3/22/2013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EF486-26E4-4AC6-A8A0-6D4199F30A4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F509A8-0947-4861-BDFA-DD24DCFC7BD8}" type="datetimeFigureOut">
              <a:rPr lang="en-US" smtClean="0"/>
              <a:pPr/>
              <a:t>3/22/2013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EF486-26E4-4AC6-A8A0-6D4199F30A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509A8-0947-4861-BDFA-DD24DCFC7BD8}" type="datetimeFigureOut">
              <a:rPr lang="en-US" smtClean="0"/>
              <a:pPr/>
              <a:t>3/22/2013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EF486-26E4-4AC6-A8A0-6D4199F30A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509A8-0947-4861-BDFA-DD24DCFC7BD8}" type="datetimeFigureOut">
              <a:rPr lang="en-US" smtClean="0"/>
              <a:pPr/>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EF486-26E4-4AC6-A8A0-6D4199F30A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509A8-0947-4861-BDFA-DD24DCFC7BD8}" type="datetimeFigureOut">
              <a:rPr lang="en-US" smtClean="0"/>
              <a:pPr/>
              <a:t>3/22/2013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EF486-26E4-4AC6-A8A0-6D4199F30A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2F509A8-0947-4861-BDFA-DD24DCFC7BD8}" type="datetimeFigureOut">
              <a:rPr lang="en-US" smtClean="0"/>
              <a:pPr/>
              <a:t>3/22/2013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E4EF486-26E4-4AC6-A8A0-6D4199F30A4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2F509A8-0947-4861-BDFA-DD24DCFC7BD8}" type="datetimeFigureOut">
              <a:rPr lang="en-US" smtClean="0"/>
              <a:pPr/>
              <a:t>3/22/2013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E4EF486-26E4-4AC6-A8A0-6D4199F30A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057400"/>
          </a:xfrm>
        </p:spPr>
        <p:txBody>
          <a:bodyPr/>
          <a:lstStyle/>
          <a:p>
            <a:r>
              <a:rPr lang="en-US" dirty="0" smtClean="0"/>
              <a:t>Public Issues Education</a:t>
            </a:r>
            <a:endParaRPr lang="en-US" dirty="0"/>
          </a:p>
        </p:txBody>
      </p:sp>
      <p:sp>
        <p:nvSpPr>
          <p:cNvPr id="3" name="Subtitle 2"/>
          <p:cNvSpPr>
            <a:spLocks noGrp="1"/>
          </p:cNvSpPr>
          <p:nvPr>
            <p:ph type="subTitle" idx="1"/>
          </p:nvPr>
        </p:nvSpPr>
        <p:spPr/>
        <p:txBody>
          <a:bodyPr>
            <a:normAutofit/>
          </a:bodyPr>
          <a:lstStyle/>
          <a:p>
            <a:r>
              <a:rPr lang="en-US" dirty="0" smtClean="0"/>
              <a:t>Sharon Anderson</a:t>
            </a:r>
          </a:p>
          <a:p>
            <a:r>
              <a:rPr lang="en-US" dirty="0"/>
              <a:t>David Kay</a:t>
            </a:r>
          </a:p>
          <a:p>
            <a:r>
              <a:rPr lang="en-US" dirty="0" smtClean="0"/>
              <a:t>Rod Howe</a:t>
            </a:r>
          </a:p>
        </p:txBody>
      </p:sp>
    </p:spTree>
    <p:extLst>
      <p:ext uri="{BB962C8B-B14F-4D97-AF65-F5344CB8AC3E}">
        <p14:creationId xmlns:p14="http://schemas.microsoft.com/office/powerpoint/2010/main" val="2490616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228600"/>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t>Public Issues Education:</a:t>
            </a:r>
          </a:p>
          <a:p>
            <a:pPr algn="ctr" eaLnBrk="1" hangingPunct="1"/>
            <a:r>
              <a:rPr lang="en-US" sz="1400" b="1"/>
              <a:t>Outcomes, Roles, and Processes</a:t>
            </a:r>
            <a:endParaRPr lang="en-US" sz="1400"/>
          </a:p>
        </p:txBody>
      </p:sp>
      <p:sp>
        <p:nvSpPr>
          <p:cNvPr id="2051" name="Line 5"/>
          <p:cNvSpPr>
            <a:spLocks noChangeShapeType="1"/>
          </p:cNvSpPr>
          <p:nvPr/>
        </p:nvSpPr>
        <p:spPr bwMode="auto">
          <a:xfrm flipV="1">
            <a:off x="1981200" y="914400"/>
            <a:ext cx="0" cy="419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2" name="Line 6"/>
          <p:cNvSpPr>
            <a:spLocks noChangeShapeType="1"/>
          </p:cNvSpPr>
          <p:nvPr/>
        </p:nvSpPr>
        <p:spPr bwMode="auto">
          <a:xfrm>
            <a:off x="1981200" y="5105400"/>
            <a:ext cx="6248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47"/>
          <p:cNvGrpSpPr>
            <a:grpSpLocks/>
          </p:cNvGrpSpPr>
          <p:nvPr/>
        </p:nvGrpSpPr>
        <p:grpSpPr bwMode="auto">
          <a:xfrm>
            <a:off x="304800" y="457200"/>
            <a:ext cx="1676400" cy="5105400"/>
            <a:chOff x="304800" y="457200"/>
            <a:chExt cx="1676350" cy="5105400"/>
          </a:xfrm>
        </p:grpSpPr>
        <p:sp>
          <p:nvSpPr>
            <p:cNvPr id="2086" name="Text Box 16"/>
            <p:cNvSpPr txBox="1">
              <a:spLocks noChangeArrowheads="1"/>
            </p:cNvSpPr>
            <p:nvPr/>
          </p:nvSpPr>
          <p:spPr bwMode="auto">
            <a:xfrm>
              <a:off x="838184" y="1066800"/>
              <a:ext cx="114296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200" b="1"/>
                <a:t>Mediator</a:t>
              </a:r>
            </a:p>
          </p:txBody>
        </p:sp>
        <p:sp>
          <p:nvSpPr>
            <p:cNvPr id="2087" name="Text Box 17"/>
            <p:cNvSpPr txBox="1">
              <a:spLocks noChangeArrowheads="1"/>
            </p:cNvSpPr>
            <p:nvPr/>
          </p:nvSpPr>
          <p:spPr bwMode="auto">
            <a:xfrm>
              <a:off x="914382" y="4648201"/>
              <a:ext cx="106676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a:t>Information Provider</a:t>
              </a:r>
            </a:p>
          </p:txBody>
        </p:sp>
        <p:grpSp>
          <p:nvGrpSpPr>
            <p:cNvPr id="2088" name="Group 39"/>
            <p:cNvGrpSpPr>
              <a:grpSpLocks/>
            </p:cNvGrpSpPr>
            <p:nvPr/>
          </p:nvGrpSpPr>
          <p:grpSpPr bwMode="auto">
            <a:xfrm>
              <a:off x="304800" y="457200"/>
              <a:ext cx="533385" cy="5105400"/>
              <a:chOff x="304800" y="457200"/>
              <a:chExt cx="533385" cy="5105400"/>
            </a:xfrm>
          </p:grpSpPr>
          <p:sp>
            <p:nvSpPr>
              <p:cNvPr id="2091" name="Line 10"/>
              <p:cNvSpPr>
                <a:spLocks noChangeShapeType="1"/>
              </p:cNvSpPr>
              <p:nvPr/>
            </p:nvSpPr>
            <p:spPr bwMode="auto">
              <a:xfrm flipV="1">
                <a:off x="685789" y="1447800"/>
                <a:ext cx="0" cy="3200401"/>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92" name="Text Box 22"/>
              <p:cNvSpPr txBox="1">
                <a:spLocks noChangeArrowheads="1"/>
              </p:cNvSpPr>
              <p:nvPr/>
            </p:nvSpPr>
            <p:spPr bwMode="auto">
              <a:xfrm rot="-5400000">
                <a:off x="-1295405" y="2743205"/>
                <a:ext cx="3505201" cy="30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Educator’s Interaction with the Public</a:t>
                </a:r>
              </a:p>
            </p:txBody>
          </p:sp>
          <p:sp>
            <p:nvSpPr>
              <p:cNvPr id="2093" name="Text Box 25"/>
              <p:cNvSpPr txBox="1">
                <a:spLocks noChangeArrowheads="1"/>
              </p:cNvSpPr>
              <p:nvPr/>
            </p:nvSpPr>
            <p:spPr bwMode="auto">
              <a:xfrm rot="-5400000">
                <a:off x="220651" y="4945066"/>
                <a:ext cx="990600" cy="24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Less Intense</a:t>
                </a:r>
              </a:p>
            </p:txBody>
          </p:sp>
          <p:sp>
            <p:nvSpPr>
              <p:cNvPr id="2094" name="Text Box 26"/>
              <p:cNvSpPr txBox="1">
                <a:spLocks noChangeArrowheads="1"/>
              </p:cNvSpPr>
              <p:nvPr/>
            </p:nvSpPr>
            <p:spPr bwMode="auto">
              <a:xfrm rot="-5400000">
                <a:off x="220651" y="830266"/>
                <a:ext cx="990600" cy="24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More Intense</a:t>
                </a:r>
              </a:p>
            </p:txBody>
          </p:sp>
        </p:grpSp>
        <p:sp>
          <p:nvSpPr>
            <p:cNvPr id="2089" name="Text Box 17"/>
            <p:cNvSpPr txBox="1">
              <a:spLocks noChangeArrowheads="1"/>
            </p:cNvSpPr>
            <p:nvPr/>
          </p:nvSpPr>
          <p:spPr bwMode="auto">
            <a:xfrm>
              <a:off x="838184" y="3733801"/>
              <a:ext cx="114296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200" b="1"/>
                <a:t>Convener</a:t>
              </a:r>
            </a:p>
          </p:txBody>
        </p:sp>
        <p:sp>
          <p:nvSpPr>
            <p:cNvPr id="2090" name="Text Box 17"/>
            <p:cNvSpPr txBox="1">
              <a:spLocks noChangeArrowheads="1"/>
            </p:cNvSpPr>
            <p:nvPr/>
          </p:nvSpPr>
          <p:spPr bwMode="auto">
            <a:xfrm>
              <a:off x="838184" y="2362200"/>
              <a:ext cx="114296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200" b="1"/>
                <a:t>Facilitator</a:t>
              </a:r>
            </a:p>
          </p:txBody>
        </p:sp>
      </p:grpSp>
      <p:grpSp>
        <p:nvGrpSpPr>
          <p:cNvPr id="4" name="Group 44"/>
          <p:cNvGrpSpPr>
            <a:grpSpLocks/>
          </p:cNvGrpSpPr>
          <p:nvPr/>
        </p:nvGrpSpPr>
        <p:grpSpPr bwMode="auto">
          <a:xfrm>
            <a:off x="1676400" y="5181600"/>
            <a:ext cx="7467600" cy="1268413"/>
            <a:chOff x="1676359" y="5181601"/>
            <a:chExt cx="7467378" cy="1268412"/>
          </a:xfrm>
        </p:grpSpPr>
        <p:sp>
          <p:nvSpPr>
            <p:cNvPr id="2076" name="Text Box 12"/>
            <p:cNvSpPr txBox="1">
              <a:spLocks noChangeArrowheads="1"/>
            </p:cNvSpPr>
            <p:nvPr/>
          </p:nvSpPr>
          <p:spPr bwMode="auto">
            <a:xfrm>
              <a:off x="1981150" y="5181601"/>
              <a:ext cx="8572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Increased</a:t>
              </a:r>
              <a:br>
                <a:rPr lang="en-US" sz="1000" b="1"/>
              </a:br>
              <a:r>
                <a:rPr lang="en-US" sz="1000" b="1"/>
                <a:t>Awareness of Issues</a:t>
              </a:r>
            </a:p>
          </p:txBody>
        </p:sp>
        <p:sp>
          <p:nvSpPr>
            <p:cNvPr id="2077" name="Text Box 13"/>
            <p:cNvSpPr txBox="1">
              <a:spLocks noChangeArrowheads="1"/>
            </p:cNvSpPr>
            <p:nvPr/>
          </p:nvSpPr>
          <p:spPr bwMode="auto">
            <a:xfrm>
              <a:off x="2971721" y="5181601"/>
              <a:ext cx="12001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Better Informed Individual Decisions</a:t>
              </a:r>
            </a:p>
          </p:txBody>
        </p:sp>
        <p:sp>
          <p:nvSpPr>
            <p:cNvPr id="2078" name="Text Box 14"/>
            <p:cNvSpPr txBox="1">
              <a:spLocks noChangeArrowheads="1"/>
            </p:cNvSpPr>
            <p:nvPr/>
          </p:nvSpPr>
          <p:spPr bwMode="auto">
            <a:xfrm>
              <a:off x="5867235" y="5181601"/>
              <a:ext cx="13715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Coordinated Decisions  w/ Shared Objectives</a:t>
              </a:r>
            </a:p>
          </p:txBody>
        </p:sp>
        <p:sp>
          <p:nvSpPr>
            <p:cNvPr id="2079" name="Text Box 15"/>
            <p:cNvSpPr txBox="1">
              <a:spLocks noChangeArrowheads="1"/>
            </p:cNvSpPr>
            <p:nvPr/>
          </p:nvSpPr>
          <p:spPr bwMode="auto">
            <a:xfrm>
              <a:off x="7619782" y="5181601"/>
              <a:ext cx="9905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Consensus Decisions</a:t>
              </a:r>
            </a:p>
          </p:txBody>
        </p:sp>
        <p:grpSp>
          <p:nvGrpSpPr>
            <p:cNvPr id="2080" name="Group 40"/>
            <p:cNvGrpSpPr>
              <a:grpSpLocks/>
            </p:cNvGrpSpPr>
            <p:nvPr/>
          </p:nvGrpSpPr>
          <p:grpSpPr bwMode="auto">
            <a:xfrm>
              <a:off x="1676359" y="5791201"/>
              <a:ext cx="7467378" cy="658812"/>
              <a:chOff x="1676359" y="5791201"/>
              <a:chExt cx="7467378" cy="658812"/>
            </a:xfrm>
          </p:grpSpPr>
          <p:sp>
            <p:nvSpPr>
              <p:cNvPr id="2082" name="Line 11"/>
              <p:cNvSpPr>
                <a:spLocks noChangeShapeType="1"/>
              </p:cNvSpPr>
              <p:nvPr/>
            </p:nvSpPr>
            <p:spPr bwMode="auto">
              <a:xfrm>
                <a:off x="2590732" y="6142038"/>
                <a:ext cx="403848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3" name="Text Box 18"/>
              <p:cNvSpPr txBox="1">
                <a:spLocks noChangeArrowheads="1"/>
              </p:cNvSpPr>
              <p:nvPr/>
            </p:nvSpPr>
            <p:spPr bwMode="auto">
              <a:xfrm>
                <a:off x="3733698" y="5791201"/>
                <a:ext cx="205733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a:t>Outcomes</a:t>
                </a:r>
              </a:p>
            </p:txBody>
          </p:sp>
          <p:sp>
            <p:nvSpPr>
              <p:cNvPr id="2084" name="Text Box 23"/>
              <p:cNvSpPr txBox="1">
                <a:spLocks noChangeArrowheads="1"/>
              </p:cNvSpPr>
              <p:nvPr/>
            </p:nvSpPr>
            <p:spPr bwMode="auto">
              <a:xfrm>
                <a:off x="6705410" y="6049963"/>
                <a:ext cx="243832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Joint Agreements on Policy Decisions</a:t>
                </a:r>
              </a:p>
            </p:txBody>
          </p:sp>
          <p:sp>
            <p:nvSpPr>
              <p:cNvPr id="2085" name="Text Box 24"/>
              <p:cNvSpPr txBox="1">
                <a:spLocks noChangeArrowheads="1"/>
              </p:cNvSpPr>
              <p:nvPr/>
            </p:nvSpPr>
            <p:spPr bwMode="auto">
              <a:xfrm>
                <a:off x="1676359" y="6049963"/>
                <a:ext cx="990571"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Awareness</a:t>
                </a:r>
              </a:p>
            </p:txBody>
          </p:sp>
        </p:grpSp>
        <p:sp>
          <p:nvSpPr>
            <p:cNvPr id="2081" name="Text Box 13"/>
            <p:cNvSpPr txBox="1">
              <a:spLocks noChangeArrowheads="1"/>
            </p:cNvSpPr>
            <p:nvPr/>
          </p:nvSpPr>
          <p:spPr bwMode="auto">
            <a:xfrm>
              <a:off x="4343280" y="5181601"/>
              <a:ext cx="12001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Increased Understanding of Other Values</a:t>
              </a:r>
            </a:p>
          </p:txBody>
        </p:sp>
      </p:grpSp>
      <p:grpSp>
        <p:nvGrpSpPr>
          <p:cNvPr id="6" name="Group 49"/>
          <p:cNvGrpSpPr>
            <a:grpSpLocks/>
          </p:cNvGrpSpPr>
          <p:nvPr/>
        </p:nvGrpSpPr>
        <p:grpSpPr bwMode="auto">
          <a:xfrm>
            <a:off x="1981200" y="762000"/>
            <a:ext cx="6858000" cy="4267200"/>
            <a:chOff x="1981149" y="762000"/>
            <a:chExt cx="6857797" cy="4267201"/>
          </a:xfrm>
        </p:grpSpPr>
        <p:grpSp>
          <p:nvGrpSpPr>
            <p:cNvPr id="2061" name="Group 48"/>
            <p:cNvGrpSpPr>
              <a:grpSpLocks/>
            </p:cNvGrpSpPr>
            <p:nvPr/>
          </p:nvGrpSpPr>
          <p:grpSpPr bwMode="auto">
            <a:xfrm>
              <a:off x="1981149" y="762000"/>
              <a:ext cx="6857797" cy="4267201"/>
              <a:chOff x="1981149" y="762000"/>
              <a:chExt cx="6857797" cy="4267201"/>
            </a:xfrm>
          </p:grpSpPr>
          <p:sp>
            <p:nvSpPr>
              <p:cNvPr id="2063" name="Oval 35"/>
              <p:cNvSpPr>
                <a:spLocks noChangeArrowheads="1"/>
              </p:cNvSpPr>
              <p:nvPr/>
            </p:nvSpPr>
            <p:spPr bwMode="auto">
              <a:xfrm>
                <a:off x="2057348" y="4572001"/>
                <a:ext cx="6553005" cy="457200"/>
              </a:xfrm>
              <a:prstGeom prst="ellipse">
                <a:avLst/>
              </a:prstGeom>
              <a:solidFill>
                <a:srgbClr val="BBE0E3">
                  <a:alpha val="54901"/>
                </a:srgbClr>
              </a:solidFill>
              <a:ln w="9525">
                <a:solidFill>
                  <a:schemeClr val="tx1"/>
                </a:solidFill>
                <a:prstDash val="dash"/>
                <a:round/>
                <a:headEnd/>
                <a:tailEnd/>
              </a:ln>
            </p:spPr>
            <p:txBody>
              <a:bodyPr wrap="none" anchor="ctr"/>
              <a:lstStyle/>
              <a:p>
                <a:endParaRPr lang="en-US"/>
              </a:p>
            </p:txBody>
          </p:sp>
          <p:grpSp>
            <p:nvGrpSpPr>
              <p:cNvPr id="2064" name="Group 45"/>
              <p:cNvGrpSpPr>
                <a:grpSpLocks/>
              </p:cNvGrpSpPr>
              <p:nvPr/>
            </p:nvGrpSpPr>
            <p:grpSpPr bwMode="auto">
              <a:xfrm>
                <a:off x="1981149" y="762000"/>
                <a:ext cx="6857797" cy="4208622"/>
                <a:chOff x="1981149" y="762000"/>
                <a:chExt cx="6857797" cy="4208622"/>
              </a:xfrm>
            </p:grpSpPr>
            <p:sp>
              <p:nvSpPr>
                <p:cNvPr id="2065" name="Oval 19"/>
                <p:cNvSpPr>
                  <a:spLocks noChangeArrowheads="1"/>
                </p:cNvSpPr>
                <p:nvPr/>
              </p:nvSpPr>
              <p:spPr bwMode="auto">
                <a:xfrm rot="3176749">
                  <a:off x="3010608" y="617302"/>
                  <a:ext cx="2286000" cy="3907761"/>
                </a:xfrm>
                <a:prstGeom prst="ellipse">
                  <a:avLst/>
                </a:prstGeom>
                <a:solidFill>
                  <a:srgbClr val="FFFF66">
                    <a:alpha val="58038"/>
                  </a:srgbClr>
                </a:solidFill>
                <a:ln w="9525">
                  <a:solidFill>
                    <a:schemeClr val="tx1"/>
                  </a:solidFill>
                  <a:prstDash val="lgDash"/>
                  <a:round/>
                  <a:headEnd/>
                  <a:tailEnd/>
                </a:ln>
              </p:spPr>
              <p:txBody>
                <a:bodyPr wrap="none" anchor="ctr"/>
                <a:lstStyle/>
                <a:p>
                  <a:endParaRPr lang="en-US"/>
                </a:p>
              </p:txBody>
            </p:sp>
            <p:sp>
              <p:nvSpPr>
                <p:cNvPr id="2066" name="Oval 19"/>
                <p:cNvSpPr>
                  <a:spLocks noChangeArrowheads="1"/>
                </p:cNvSpPr>
                <p:nvPr/>
              </p:nvSpPr>
              <p:spPr bwMode="auto">
                <a:xfrm rot="5400000">
                  <a:off x="1569162" y="2316988"/>
                  <a:ext cx="2881313" cy="2057339"/>
                </a:xfrm>
                <a:prstGeom prst="ellipse">
                  <a:avLst/>
                </a:prstGeom>
                <a:solidFill>
                  <a:srgbClr val="669900">
                    <a:alpha val="47058"/>
                  </a:srgbClr>
                </a:solidFill>
                <a:ln w="9525">
                  <a:solidFill>
                    <a:schemeClr val="tx1"/>
                  </a:solidFill>
                  <a:prstDash val="lgDash"/>
                  <a:round/>
                  <a:headEnd/>
                  <a:tailEnd/>
                </a:ln>
              </p:spPr>
              <p:txBody>
                <a:bodyPr wrap="none" anchor="ctr"/>
                <a:lstStyle/>
                <a:p>
                  <a:endParaRPr lang="en-US"/>
                </a:p>
              </p:txBody>
            </p:sp>
            <p:sp>
              <p:nvSpPr>
                <p:cNvPr id="2067" name="Oval 21"/>
                <p:cNvSpPr>
                  <a:spLocks noChangeArrowheads="1"/>
                </p:cNvSpPr>
                <p:nvPr/>
              </p:nvSpPr>
              <p:spPr bwMode="auto">
                <a:xfrm>
                  <a:off x="4343280" y="762000"/>
                  <a:ext cx="4495666" cy="2209800"/>
                </a:xfrm>
                <a:prstGeom prst="ellipse">
                  <a:avLst/>
                </a:prstGeom>
                <a:solidFill>
                  <a:srgbClr val="FFCCCC">
                    <a:alpha val="52156"/>
                  </a:srgbClr>
                </a:solidFill>
                <a:ln w="9525">
                  <a:solidFill>
                    <a:schemeClr val="tx1"/>
                  </a:solidFill>
                  <a:prstDash val="lgDash"/>
                  <a:round/>
                  <a:headEnd/>
                  <a:tailEnd/>
                </a:ln>
              </p:spPr>
              <p:txBody>
                <a:bodyPr wrap="none" anchor="ctr"/>
                <a:lstStyle/>
                <a:p>
                  <a:endParaRPr lang="en-US"/>
                </a:p>
              </p:txBody>
            </p:sp>
            <p:sp>
              <p:nvSpPr>
                <p:cNvPr id="2068" name="Text Box 27"/>
                <p:cNvSpPr txBox="1">
                  <a:spLocks noChangeArrowheads="1"/>
                </p:cNvSpPr>
                <p:nvPr/>
              </p:nvSpPr>
              <p:spPr bwMode="auto">
                <a:xfrm>
                  <a:off x="2209743" y="2971800"/>
                  <a:ext cx="1752548"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t>“Open House” Displays</a:t>
                  </a:r>
                </a:p>
                <a:p>
                  <a:pPr algn="ctr" eaLnBrk="1" hangingPunct="1">
                    <a:spcBef>
                      <a:spcPct val="50000"/>
                    </a:spcBef>
                  </a:pPr>
                  <a:r>
                    <a:rPr lang="en-US" sz="1000" b="1"/>
                    <a:t>Expert Panels</a:t>
                  </a:r>
                </a:p>
                <a:p>
                  <a:pPr algn="ctr" eaLnBrk="1" hangingPunct="1">
                    <a:spcBef>
                      <a:spcPct val="50000"/>
                    </a:spcBef>
                  </a:pPr>
                  <a:r>
                    <a:rPr lang="en-US" sz="1000" b="1"/>
                    <a:t>Public Meetings</a:t>
                  </a:r>
                </a:p>
                <a:p>
                  <a:pPr algn="ctr" eaLnBrk="1" hangingPunct="1">
                    <a:spcBef>
                      <a:spcPct val="50000"/>
                    </a:spcBef>
                  </a:pPr>
                  <a:r>
                    <a:rPr lang="en-US" sz="1000" b="1"/>
                    <a:t>Public Comment</a:t>
                  </a:r>
                </a:p>
              </p:txBody>
            </p:sp>
            <p:sp>
              <p:nvSpPr>
                <p:cNvPr id="2069" name="Text Box 28"/>
                <p:cNvSpPr txBox="1">
                  <a:spLocks noChangeArrowheads="1"/>
                </p:cNvSpPr>
                <p:nvPr/>
              </p:nvSpPr>
              <p:spPr bwMode="auto">
                <a:xfrm>
                  <a:off x="3505105" y="2209800"/>
                  <a:ext cx="175254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t>Community Dialogues</a:t>
                  </a:r>
                </a:p>
                <a:p>
                  <a:pPr algn="ctr" eaLnBrk="1" hangingPunct="1">
                    <a:spcBef>
                      <a:spcPct val="50000"/>
                    </a:spcBef>
                  </a:pPr>
                  <a:r>
                    <a:rPr lang="en-US" sz="1000" b="1"/>
                    <a:t>Public Deliberation</a:t>
                  </a:r>
                </a:p>
              </p:txBody>
            </p:sp>
            <p:sp>
              <p:nvSpPr>
                <p:cNvPr id="2070" name="Text Box 30"/>
                <p:cNvSpPr txBox="1">
                  <a:spLocks noChangeArrowheads="1"/>
                </p:cNvSpPr>
                <p:nvPr/>
              </p:nvSpPr>
              <p:spPr bwMode="auto">
                <a:xfrm>
                  <a:off x="4343280" y="1447800"/>
                  <a:ext cx="17525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t>Collaborative Learning </a:t>
                  </a:r>
                </a:p>
              </p:txBody>
            </p:sp>
            <p:sp>
              <p:nvSpPr>
                <p:cNvPr id="2071" name="Text Box 31"/>
                <p:cNvSpPr txBox="1">
                  <a:spLocks noChangeArrowheads="1"/>
                </p:cNvSpPr>
                <p:nvPr/>
              </p:nvSpPr>
              <p:spPr bwMode="auto">
                <a:xfrm>
                  <a:off x="7086398" y="1219200"/>
                  <a:ext cx="16001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t>Collaborative Decision Making </a:t>
                  </a:r>
                </a:p>
              </p:txBody>
            </p:sp>
            <p:sp>
              <p:nvSpPr>
                <p:cNvPr id="2072" name="Text Box 36"/>
                <p:cNvSpPr txBox="1">
                  <a:spLocks noChangeArrowheads="1"/>
                </p:cNvSpPr>
                <p:nvPr/>
              </p:nvSpPr>
              <p:spPr bwMode="auto">
                <a:xfrm>
                  <a:off x="3200314" y="4724401"/>
                  <a:ext cx="44194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t>Provision of Content Information</a:t>
                  </a:r>
                </a:p>
              </p:txBody>
            </p:sp>
            <p:sp>
              <p:nvSpPr>
                <p:cNvPr id="2073" name="Oval 19"/>
                <p:cNvSpPr>
                  <a:spLocks noChangeArrowheads="1"/>
                </p:cNvSpPr>
                <p:nvPr/>
              </p:nvSpPr>
              <p:spPr bwMode="auto">
                <a:xfrm rot="5400000">
                  <a:off x="5526704" y="1788358"/>
                  <a:ext cx="1433513" cy="2581198"/>
                </a:xfrm>
                <a:prstGeom prst="ellipse">
                  <a:avLst/>
                </a:prstGeom>
                <a:solidFill>
                  <a:srgbClr val="FF9966">
                    <a:alpha val="44705"/>
                  </a:srgbClr>
                </a:solidFill>
                <a:ln w="9525">
                  <a:solidFill>
                    <a:schemeClr val="tx1"/>
                  </a:solidFill>
                  <a:prstDash val="lgDash"/>
                  <a:round/>
                  <a:headEnd/>
                  <a:tailEnd/>
                </a:ln>
              </p:spPr>
              <p:txBody>
                <a:bodyPr wrap="none" anchor="ctr"/>
                <a:lstStyle/>
                <a:p>
                  <a:endParaRPr lang="en-US"/>
                </a:p>
              </p:txBody>
            </p:sp>
            <p:sp>
              <p:nvSpPr>
                <p:cNvPr id="2074" name="Text Box 28"/>
                <p:cNvSpPr txBox="1">
                  <a:spLocks noChangeArrowheads="1"/>
                </p:cNvSpPr>
                <p:nvPr/>
              </p:nvSpPr>
              <p:spPr bwMode="auto">
                <a:xfrm>
                  <a:off x="5486246" y="3048000"/>
                  <a:ext cx="1752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t>Coordinated Decision Making</a:t>
                  </a:r>
                </a:p>
              </p:txBody>
            </p:sp>
            <p:sp>
              <p:nvSpPr>
                <p:cNvPr id="2075" name="Text Box 31"/>
                <p:cNvSpPr txBox="1">
                  <a:spLocks noChangeArrowheads="1"/>
                </p:cNvSpPr>
                <p:nvPr/>
              </p:nvSpPr>
              <p:spPr bwMode="auto">
                <a:xfrm>
                  <a:off x="6019630" y="1600200"/>
                  <a:ext cx="1447757"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t>Interest-based Problem Solving</a:t>
                  </a:r>
                </a:p>
                <a:p>
                  <a:pPr algn="ctr" eaLnBrk="1" hangingPunct="1">
                    <a:spcBef>
                      <a:spcPct val="50000"/>
                    </a:spcBef>
                  </a:pPr>
                  <a:endParaRPr lang="en-US" sz="1000" b="1"/>
                </a:p>
              </p:txBody>
            </p:sp>
          </p:grpSp>
        </p:grpSp>
        <p:sp>
          <p:nvSpPr>
            <p:cNvPr id="2062" name="Text Box 30"/>
            <p:cNvSpPr txBox="1">
              <a:spLocks noChangeArrowheads="1"/>
            </p:cNvSpPr>
            <p:nvPr/>
          </p:nvSpPr>
          <p:spPr bwMode="auto">
            <a:xfrm>
              <a:off x="5867235" y="2438400"/>
              <a:ext cx="10667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a:t>Visioning </a:t>
              </a:r>
            </a:p>
          </p:txBody>
        </p:sp>
      </p:grpSp>
      <p:sp>
        <p:nvSpPr>
          <p:cNvPr id="2056" name="TextBox 34"/>
          <p:cNvSpPr txBox="1">
            <a:spLocks noChangeArrowheads="1"/>
          </p:cNvSpPr>
          <p:nvPr/>
        </p:nvSpPr>
        <p:spPr bwMode="auto">
          <a:xfrm>
            <a:off x="381000" y="6519863"/>
            <a:ext cx="8458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b="1" dirty="0" smtClean="0"/>
              <a:t>NOT </a:t>
            </a:r>
            <a:r>
              <a:rPr lang="en-US" sz="800" b="1" dirty="0"/>
              <a:t>TO BE PUBLISHED  (PRINT OR WEB) WITHOUT PERMISSION FROM THE </a:t>
            </a:r>
            <a:r>
              <a:rPr lang="en-US" sz="800" b="1" dirty="0" smtClean="0"/>
              <a:t>AUTHORS</a:t>
            </a:r>
            <a:r>
              <a:rPr lang="en-US" sz="800" dirty="0" smtClean="0"/>
              <a:t>.  </a:t>
            </a:r>
            <a:r>
              <a:rPr lang="en-US" sz="800" b="1" dirty="0" smtClean="0"/>
              <a:t>Draft </a:t>
            </a:r>
            <a:r>
              <a:rPr lang="en-US" sz="800" b="1" dirty="0"/>
              <a:t>Copy.  Not for circulation.  </a:t>
            </a:r>
            <a:r>
              <a:rPr lang="en-US" sz="800" dirty="0"/>
              <a:t>PIE Curriculum Project: Janet Ayres, Purdue U., Steve Daniels, Utah State U.; Kay </a:t>
            </a:r>
            <a:r>
              <a:rPr lang="en-US" sz="800" dirty="0" err="1"/>
              <a:t>Haaland</a:t>
            </a:r>
            <a:r>
              <a:rPr lang="en-US" sz="800" dirty="0"/>
              <a:t>, Washington State U.; Loretta Singletary, U. of Nevada; Steve </a:t>
            </a:r>
            <a:r>
              <a:rPr lang="en-US" sz="800" dirty="0" err="1"/>
              <a:t>Smutko</a:t>
            </a:r>
            <a:r>
              <a:rPr lang="en-US" sz="800" dirty="0"/>
              <a:t>, NC State U.</a:t>
            </a:r>
          </a:p>
        </p:txBody>
      </p:sp>
      <p:grpSp>
        <p:nvGrpSpPr>
          <p:cNvPr id="9" name="Group 46"/>
          <p:cNvGrpSpPr>
            <a:grpSpLocks/>
          </p:cNvGrpSpPr>
          <p:nvPr/>
        </p:nvGrpSpPr>
        <p:grpSpPr bwMode="auto">
          <a:xfrm>
            <a:off x="990600" y="460375"/>
            <a:ext cx="8158163" cy="5043488"/>
            <a:chOff x="990580" y="460338"/>
            <a:chExt cx="8158183" cy="5043683"/>
          </a:xfrm>
        </p:grpSpPr>
        <p:sp>
          <p:nvSpPr>
            <p:cNvPr id="2058" name="Text Box 12"/>
            <p:cNvSpPr txBox="1">
              <a:spLocks noChangeArrowheads="1"/>
            </p:cNvSpPr>
            <p:nvPr/>
          </p:nvSpPr>
          <p:spPr bwMode="auto">
            <a:xfrm rot="-1805439">
              <a:off x="990580" y="5257800"/>
              <a:ext cx="9905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Low Conflict</a:t>
              </a:r>
            </a:p>
          </p:txBody>
        </p:sp>
        <p:sp>
          <p:nvSpPr>
            <p:cNvPr id="2059" name="Text Box 12"/>
            <p:cNvSpPr txBox="1">
              <a:spLocks noChangeArrowheads="1"/>
            </p:cNvSpPr>
            <p:nvPr/>
          </p:nvSpPr>
          <p:spPr bwMode="auto">
            <a:xfrm rot="-1805439">
              <a:off x="8158192" y="460338"/>
              <a:ext cx="9905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b="1"/>
                <a:t>High Conflict</a:t>
              </a:r>
            </a:p>
          </p:txBody>
        </p:sp>
        <p:cxnSp>
          <p:nvCxnSpPr>
            <p:cNvPr id="38" name="Straight Connector 37"/>
            <p:cNvCxnSpPr/>
            <p:nvPr/>
          </p:nvCxnSpPr>
          <p:spPr>
            <a:xfrm flipV="1">
              <a:off x="1981182" y="914381"/>
              <a:ext cx="6172215" cy="4191162"/>
            </a:xfrm>
            <a:prstGeom prst="line">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RQUEhAQFRQUGB0aGBYWGBgVGBcaFxYXGBcaFxgXHicfGBwjHBcYHzAgJCcsLSwuFyAxNTAqNSYrLCkBCQoKDgwOGg8PGiokHyAsLCwqLCwsMCk0NSksLCwsLCwsLCkvKS4sLCwsLCwpLCksLCwtLCwsLC0pLCwsLCkpLP/AABEIALUBFgMBIgACEQEDEQH/xAAcAAACAgMBAQAAAAAAAAAAAAAABQMEAgYHAQj/xABQEAABAgQCAwgOBgcHBAMAAAABAhEAAwQhEjEFQVEGExYiYZGh4QcUIzIzUlNxgZKTscHSFUJkcrLRFyQ0VFVz8DVDYoLT4vElorPCRGWD/8QAGgEBAAMBAQEAAAAAAAAAAAAAAAECAwQFBv/EACkRAQEAAgEDAwMDBQAAAAAAAAABAhEDEiExBEFRImFxBROhMlJiweH/2gAMAwEAAhEDEQA/AOx0tKkoBIcl3LnaeWF6NOUZEgiYP1lxKsvjMoJ2cXjEDjNciGtGppQJLAPf0mNGTuXpN7Sn6US6JSZcspmShhwzTOCiHOI48JzHeCJTJGwK3R0IKwZjGXixOmYLoWJagkkcchSglkuXI2xYo9KUk0gIUCcKlEELThCF4FY8QGAhThlMbG1jCim0dSS9+XLrqdNRNVMInY0KMsTV41BCSvCPPyB3aMfo6l7S7V7epSXB3wlDlpm+AqwzASrE5xYnck64J1DzSldTU4SZpICyQlkzFuySosEAnvQS/JGcyopxJM90mWEGZiSSXSEY3AFzxbtCWsoqObLpZcytkqTT590lp3zuRl3wKGHN+LsbKKdVoGjUteGvp0S1BWGWlUriKXS9quFYu9EvJLZ69UDUbFU6QppYllTtNxYcIWonBLVMUGS5BwpNs9WcXJMmUoAgZgKYuCxyJBuPTGly9zdIAofSFOMRWeKZKEsumXTjipUzsrET9YjVDTQcilppsxYraZWNKRcysYKUIR4TE+BpYIRkCTA0YaN0xR1BUJSwSkOcQWixUUuMYGIYgQ4cPaLlUZEtClzFISlIdSipgAHcm/IeaNRTuZoEyUoTWU2+JWFGYtUuYF4VLUEKlqXhwcc2DXAOYjxG5eh3paDW0yiqRvKVkyXl8earGi9j3VrN3ogajbpC5C8TDvVYC4Ul1AAsnE2KxFw4Me0m8zEIUkWWAUhWJKmIe6VMoFtREawND0gnJmprqW01czAd5UkBYkghIKuKobylli4c2hfQ7m6dM5BVXUu9yRICFBUrfVbwgjvneUCWdncWtDRqN3nqkIAK1IAKggOrNSlYUpzzJtBSGTMSlSQWU7YgpBOEkHiqY6tkadQ7l6KWEg11KrCZLWkJcU8xSxiY8ZSgopUrM9EZSNzdGlclX0hIO9FJuZOLiTlzk4Fu8pyshTd8Bqho1G6pppRyALbC+eWuKWjq6mnpKpZJSPrFMxCTndClgBYsbpcWhNud0fR0igpFbTk7ymUeNKTiKFrVjLG547eYCFE7c5IGHDX0SnnJWsKElMsBMqcjFvIOBS1KmDF3rtZmho033tWW4DByHAe5G0XiHFT4xLxIxlJUE4r4QoJJzyBIEahTbmaNCpZ+kJRCJaUXmJCxglqlgoUlYCAyyWwnmJjHgxRmWlBrqR0yjKdAkocb7LmBRAV3zIIJ141Hkho1G7dryv8AD63p2wJp5RLDCT97Znr5RzxqNXoKjUtZTXU0uUrERKSZICVqpjSukhXehBfC2etrRno7QtFJnImoq6YFCwqxlJf9WEgpcF2JGM8p9MNGm3doI8XpMHaCPF6TFfhBTfvVP7RH5wcIKb96p/aI/OIRpY7QR4vSYO0EeL0mK/CCm/eqf2iPzg4QU371T+0R+cDSx2gjxekwdoI8XpMV+EFN+9U/tEfnBwgpv3qn9oj84GljtBHi9Jg7QR4vSYr8IKb96p/aI/ODhBTfvVP7RH5wNLHaCPF6TB2gjxekxX4QU371T+0R+cXpcwKAUkgghwQXBByIIzEEIe0EeL0mDtBHi9JixGC5oTmQPOWiLZO9EXaCPF6TB2gjxekxn20jx0c4j1FSklgpJPIQfdFevG9txOqT7opQRKBQ6TiAcEizK5eSPIk3VeBT98fhVBF0LE39lX/LX7lR8/aFpUzFhKg4wvsybZH0DN/ZV/y1+5UcD3O+FH3D8ItPFb8Xim/0DJ8Q+sfzijpnRcuXLCkpY4gMydR2+aH0K90Xgh98e5UJWpFT6Tp5TJnU8yatZ4oQooYZXOWcbLo6joZpWMICpbY0CYuYQFCyuL52IGWuEujtFrVLmTpZSrCyDJUCUrBKVYjhUCrDc4PrMINyYRLqJk1BZhvU3CEhKyeMruY8GUslQAJfepodxfk5s8pbqpxkyvlJuko5MuakSBxShz3xviUPrXyAh/ojcvTzJEtapZKlJBJxKF/MDCHdJPCpiWUksgPhyBxKJAOsfnG6bn/2WT9wRw/qHNyYenwylstvz+XZ6XDG5WeYq8D6byZ9df5xpGkqUJnTEIAAC1JS924xAcx1AxzXSxAqpr5Cap/NjLxn+kc/JyZ5TPK3t73bT1eGOOM1DGm0CVU8spo58ybMLAkLRKV3yuIrWMIcEAxrNdPaZgwpllKmUlDzNbAFSmZiGyHujeqTScmaqXLlVkxSkEmVIlGnZPFmAsBKJYJWoOQ4Ad7PCfdHuPEhSVS1IWClRmIxcZKgpwSvCnEnjax9XCAXDevbcbq2vLxz33S7gtCyqqsTKnJKkFCiwJTdIDXSQY2TdDuPopM/Ay5UtKQoqxLU+tnUWDuz8hhR2Kz/ANRT/Lme4R0HSmiplVU5FMoIa4vdxYEEa3vfzND1Fz7TD5/hphljjnbl41/Lkul5EhIaShbvdZxYWvYYszlDncPudkVKJpnIKilSQGUpNikk96Q8Md3e5JVNTb4qaFYpiUkBGEd6pjmdnTGXYw8HP++n8JjHmyzw4Ld99/7bTLDPP6fBnwBo/JK9ov8AONN3b6FlU06WmSkpCkOXJVfEofWOwR1SOcdkz9olfyv/AHVHL6Plzy5ZMrb591+TGSdi/R+h5S5SFKTci9ztPLFj6Bk+IfWP5xLonwMvzfExbj1re7labXSkomLADJSTzDzxYWmnEiSvEvuoJcy1mYMBS6WSRLAILuHsRbZFpU90m+dUa5o3dGUrQJy5qpGJ1oSUgsWxYCocU2HJaK8sys+moucxs2ZpQtpmJnlzEpsmy8WJ8OLMAJe1764Z6KpUrmhKg4Y8mQ5IYbpd1UipSmTQ04MpJCisBRmEJThGPEOKBiyc5JPJFTQPhh5j7ocW+m7qZdm/0DJ8Q+sfzilpfRcuXLxJSxcDMnN9sPYW7oPA/wCYfGLSjDcnoWVPTMMxJOEpZiRmFPkeSH3A+m8mfXX+cL9wXezvvJ9yo2qPlv1D1PNh6jLHHOydvf7R63Bx4XjlsjQN1WipciZLEtLBSSS5JvibXHbty37FS/yJX/jTHHN3fhZX3D+KOx7lv2Kl/kSv/GmPe9Hlc/T4ZZXd/wCvK9ZJM7IaQh3RiYpLBCQEqfFMVxCMJuMHGBvrDZ8kPo07sl0wmSqNKg6VV1OlQLEFKlKSQQoEKF8iCOSNuTjnJjcMvF+e7m4rrOKuj6OavjLVT73qEtO+BXKVuCPQfRtZ6AopgnKMze0pCSEpRifMXUtTH0ZXytHNqHcpJwy0kzwmYAZkpE4hKie0lJKgEBIOGqUWGJhhu4MOOxqvBXS5IXOtTzXQuYpYAE6UlCwk2lleFasIHelG1zz4+h48curGY9v8Z4/Lrzytxvet/wB1PgU/fH4VQR7uq8Cn74/CqCOtwLsqTjkFLtiSoPsdxGgyuwyE5V0wHaJYHuXHQqDwafT7zFiJ2tMrPDnP6Ij/ABCd6v8AvjFfYdxWNfNI5UP71x0iCG6nryc1HYZAyrZnsx88YK7CaCXNWonaZST/AO0dNghtHXXMx2FEfvivZD5osI7EqgABpGoAGQCSAPMAuOiQRF7+UzkyniuefooX/EqjmPzxArsMglzWzCTckywSTtfHHSoIiSTwm8md81z1PYoWAANJ1IAIIABABBcFt8zBAL8kQq7DruTXTSTm6Hfz8e+Z546RBFto665xI7D2A4kV85CtqUYTfO4W8Wf0ZTv4tWc6/wDUjfoIbqOuue1HYoXMDTNJ1KxmywVB9rKmEPGFP2IzLfBpGeh88KSl/PhXeOiwQ3tPXk5/+i6b/FKr/u/1Ihn9iDGXXpCcsiwKkYiB5yuOjQRE7eD9zL5c4T2H2DCvnAbAhv8A3j39EJ/iE71f98dGgid068nNVdhhJzrVl83lgv8A90V1dg2SM6kexR80dSjXN3mgJlZS71K3vFjSrjkgMkl7gH3RO6ddvu1GX2FpKS6awA7RKQPcqJUdh9ALivUDtCAPcuKg7GdThAVJoiUpCQrfC7hGF7ymN+MxcXPIRmOxpO10tDrymq1qdIvKOSeKTnrBBJcv1X5XP0UD+JTfV/3xgvsSJNjpGYeQpB964rp7Gc4kA09EE2fuiiRdyQN7HNr1vd8EdjCeFL7jSqQqYFJSZpSwSJgAUBKL9+7AgOkZi0Dq+67J7EwQ+DSMxL54UhL+dlxJ+i4/xSf/AF/+kUJXY3qE3FNQBQIKSJsyxSX1yz/h5jtiAdi+qEky0y6MFSQlS98U5GJCj/dayjac2ytFbjje90mZ5f3GE3sSpWxVpGYpsipIV71xv2i5CZMmVKxhW9ISh7B8CQl2eztHPVbgKpSzMXJoio4haYQAhQUAljJLkBTOdVmFmrVfYyqVpA3qjSRhD76o8VNmvKcWADj0vFtTwrfq811Xfk+MnnEKN0+gJdbKTLXOmS8ExMxK5SkpUFIdmJBbN3zcCNI/RvPUoqXT0LklVphuoi7vKyclWR2bGj/RrPDYaahBA1zCoOyhkqTtIO3i3JeCJJLuV5S6FpJVTMp16U0jJmIG9p3yYjDgVgUDJmYWQSEo8U2a8bZue7H8qknJnIqqyaUSzLSmatK0hKsNkgJDDipyLWjkx3HVPbC6aXLE1csgLMsuhJKQrjLUABY646nuG3I1FGnu1WpQbwCeNLT/AJlh/VwjzxN/K+eV15N91XgU/fH4VQQbqvAp++PwqgijBfpUPKAchwQ4sRc3HLCvgp9u0j7YfLDag8Gn0+8xYeCdkPBT7dpD2w+WDgp9u0h7YfLD54HgbpDwU+3aQ9sPlg4KfbtIe2Hyw+eCBukHBX7dpD2w+WPJe5kKDp0hXkXDieDcFiLJ1ENFGbuUqd/mTJVXvaJk/fcKSoPejDLbvu5yJ6Wy7qNll9HuJrpMtEqTXhCUScAIKrKMtQLJIY90Im74TiGHAzQN1sHBX7dpD2w+WDgp9u0h7YfLFBO5erE4LFfNwCYCEKWtQwJnSSEl83lJnpO0zAfqhttgbpDwU+3aQ9sPlg4KfbtIe2/2w+hdui0WamlmyUzN7MxJSFXI8xAIJSciARYm8DdUU7l3uK/SBHJOHyx7wV+3aQ9sPlhYNzVWFSjKXS0qEl1SqfElFlJKlMEATStAKGUBgsoORESNymkAEj6RUbEKUVLJBVTS5ZUEsMRE5MyYkFWFOPvTZhum3Bi7dv6QfNt+DttbDGXBT7dpD2w+WE/A6qmTpc+dUoxpWklKFLYJROlTN7CmBUkiWosRmvYHjdoG6Q8FPt2kPbD5Y84K/btIe2Hyw/jXNNbm5s6qTOlz97AlplqwkpWUiemYsBQyxJBTtvA3UvBX7dpD2w+WPE7l3dq/SBax7sLHl4vLCjgtpDAx0iVkJlcV1S8aglAqHmJGJIUqWFJIDjGsZGxI3H1qCSnSISqYSqaoI79YppKELw5A77KKlDIpVhgbpxwU+3aQ9sPlg4KfbtIe2HyxPuY0fPkyAipnGbMcnEVFbAmyQopBV5ze7ZAQ3gbpDwU+3aQ9sPljzgvdu39IPs34P+GH5jTZ25GeF1KpSqYLmrVMTUkKFSkKKSZOJjhRhBlhaS6UlLJcORumPBoO30hXvs38PtywxkNy927f0g41b8Hvl9XkPNCBW4WrJ3zttG/YWC+NiBwTUBONnslYRvjYrYme0ZJ3G14mGYmuSha0FJW65hABqzKSUqDTQnf5XGUxG8nxoG6fcFft2kPbD5YOCv27SHth8sKUbl6/AXrlOAMCBMmMO7YlJVNw41PKdAmEYklTgcVMV+BteOMnSKgtRRvhxLuECYAQSki2JJwsym40DdPuCv27SHth8seDcu+VfpD2w+WHFdTmZKmIBAK0KS51YkkfGNK0PuFqZMqTKFVvSJYSFJkqKAtljfFHChN1SwUh7gl3JAIG6fcFft2kPbD5YOCn27SHth8sIKfc7pMleOtIwpQl8au7YZdLjYJHcQpSKgb4OON9ysIsyty+kAZb6TOEYMYYuQ4E0JV92WgJUbuuaT3wYbponck2VbXjXacBc5nvYzTuWYg9u6QLHIzgxbbxYobn9zdbLXLVVV65oQVlSUqIC1ESQgnihkuiarA5A3wAWEbZA3SXdT4FP3x+FUEe7qvAp++Pwqgghepj3H0H4xwRO7CtYfrtT66o73T+B9B+MfONFIxqSlwMWs5C3KR74vi24vc04YVv77U+uqJ6fdFpBaVqTV1JEtsXdDZ3azue9OWyKqdEygRiq5RB8Vjqe5fijU7Z5Ahic5OjAACmrlJ421LFSXAI43irs+pRcpJwxbs07LZ0zpJn7Yq/q/XU5xZMNZtcatcPOxxuhqZtelE2pnLTgW6VqJDgBrGNemPq0gCNd8zr4r31C7uBcjipLLsWj/qSbg8SZcZGwyiPZF8V1GurMC5mGbNc2w4CQDhGRVbUTbbEUyuKbGpmvZjvaWIOFT25CzW82USVkw41kT5ycJuAhw2IBg2efMOQvgirJNp1Rd/7tu9SSc9uHU1zbkzczA1owBqmY6HL72b2GFwfeTfFyWyqq4uU9sLDYQwRmWD8awBd9fwjFVXiU+/VCbm2Bwl3a+RDZHrEWZEhayoConDCbukDWRY6xb3QF+ipVofFNKwcnDNtj3Sa2lLLqFs0u4ewIbZnBSUqkklU1S31EAN5mj3SC2lqOIptmA5HmEAmn174AKibrdQQLM9y9yOfKMpdao4iKlZ4jh5bDjOlO0uFNqiNFUyR3eoyt3NyGY3GZ/5GphPSTCpWEVE99qkMDd9fMPjrCGZUd6e25ofLueoFQdQ9J87Rfk6dl4Q5W+T4Tdtfpzbl5DGc3Rswv+srAIZmHisTa7k3iakoigkmapT6i2e22ZyHogLSVOHGRhXpOrCJiHmLSwuwKgQTZ7/4SHbXqhrCbS84pmDuk5HF+qnEM1atb5cloCvVVRDp7Zmu7Wlh9esZtY2vblgXWkjfBPmAEpSUhALFr5ltpcdME6sIJImzhiGIJSgFsTlIOw217DyxnJqScTzp4azFA1qASRt2e/VAYJ0kAcRqJjFLeDIuzAhw2ZfmzBEZU1bx0E1E0uwwmWwcsCC1he/J5s/JlVitv0+zf3Yvc3uL5gegRa0XMKll5s1TA8VSAkZgC4gG0IauuwrWEzZjkthwkhOQUQS+TEsNvKHfQgq5oxTBvk8F2ZKWA43GwkZliOUt54DBNYrAF9tTLlvBAsWdiB74kqa5uKKmbiS4LSwX47OLDvcm1gREuvfC86eAm5VvebuLjUw5LuDGSahRWBv88YgGIQCHUAc7s3KeTzgTaoJZPbUwFJN97JzS99oDn+hDiiqwsWJOFgSQzlollSmCQTiI+sc3Zn5DEkBjMUACTkBf+hGvCsdAAqJmbE4CTkddyXOt9kbBOLJUb5HLPLVywhFSSl9+ngoPiXOI4UsMla9ufJAeisxJUDUTDxQXEohuMC9s/Fbrj2m0qBMdU6YsBLNveG5I2Zn0a/PESqwlZabUJBIvgcOEpTrycvzPthknRqygjthfG1sNbu2x3f0WbUFukrEzU4kFw7ZEXHnieMUIAyAHmjKATbqvAp++Pwqgg3VeBT98fhVBAXqfwPoPxj5sTkPN8I+k6fwPoPxj5wTTqYcReXinZF8G/F7sIzkFIUkqDpBGIbQ9xzPHva6vEX6pg7XV4i/VMaNjI19OFcWmJbIlZDnUSlyM9V8mu9nXYtU+kknJ0TPcI1PtdXiL9UxtvYtkqGkUEpUBva8wRqEVvhTL+mumV80lUwBdUcxhSAU5XAP9Ee/BM4lnmViXLPhsMg55NdrXObRJX4t8LGrbFfCCzZuls9n/AAysSo//AGF8+boz1fCMnKxmqKVqAm1RIFlBLgs5blF/Tlsf1E44kkqq8QYFkWLMDrObPbl5RDCVoo2Inz73urzbR0cpgmaHxEvPnkEu2INm7C1uvzMFmlrwskBK0keMGe7Fv61jbFmIKWlwAjGtTnNRdrAMNg/OJ4AggggCCCCAIVaVWQsMueGGUtLg3Ny+eWXm2iGsK9KDjWVVC2UrL63T1bYBeZp4oC6tIZI7xu9zL7eV29DxnTkqWlO+VQ1OoADb7nvyNnGIewHb11bGZ3P3c29bOJ6WUVrHGqhZRddmJBSGtnxlHP6ozgLg0atiO2Juq9ns735X6IuU8opSAVFRGs5nzxWpdHYFYjNmrsQyyDmQTq/wiLsAQgnzSJszj1XnSmz8j2LDLb5++fxr9UeOsp7cJDjithsSWBFxcHn5RARlRdgurAu4CdZUD6c1beiJUTSllb5VlizYc3CtWVm6A+d48JDkdvPhzIF7WvcgvfL0RKXQoXrVYVX1gsPNxgW6TyCAkpdIb2knDULxKLqKS7BKHtnrYDkOvNvKmYkgsQ4djnfbCKXKxYR+uglT4iMiQkAk8jbDmrU8PZSMKQHJYM5uT54DOPCI9ggCCCCAIIIIBNuq8Cn74/CqCDdV4FP3x+FUEAxofBp9PvMSudnTEFKppQOwH3mORJ7L9a3e0vqL/wBSJk2tjjcvDsjnZ0wOdnTHHB2Xa3xKX2a/ngV2Xa0FiimBGYMtYI8/Hiemrft5OxudnTA52dMcc/S9W+LS+ovVn9eH24jshVNXVpkzUyAgpUeIlQLpFrlR90Oml47O7ouI+L0wYj4vTFJVZME3C0soKmBxMciS4f0f5TESq6fmJctICVHvwq4SrDdxZwNWuKszLEdnTBiOzpilLrppKXkAA68YLC97DZ74zp6qaSMUnCki5xgkWfJnzYc/pC1iOzpgxHZ0xnEVUshJKWcZA2B5H1Pk8BliOzpgxHZ0wvl183DdEsqCgCywB3rk6+bO8YprpwbFLQScVgpIYDAxdy9ip/RAMsR2dMGI7OmF8vScwh96Tn44yYl3ZtTcr8kW6WoUQcaQggswUFdI5XHogJcR2dMGI+L0wJmgkgEEhn9OXuirWz5qSN7ShQa7nCX9Ja9uY8kBaxHxemDEfF6Yo1FVOdkS0MCL4gXDAm1mjydWzr4ZSNbEzA1nYt8IC/iOzpgxHZ0wvn1812TLQ7A3Wlxa9rZEjXd4v06yUgqABIuAXHoOuA9xHZ0wOfF6YzheqrmCZhKZeC7HExYBySH1OkdOsQF3EfF6YMR8XphcayfnvctIwm2IHjMWDuNY2R6K+aVHuSAAFf3iScQAKQdmY5+cGGI+L0wYjs6YpKr5jWlJdnusADY5Zstn/PqKuaVDuSWIS/HDp8bLvmDQFzEdnTBiOzpjJWRZn5coWyq+cysUuWVBrBYDknLW1jnr1QDDEdnTBiOzpheKufxu5INxhGIC3Gcu51hOrXEadKTS53lDXHhALpJBv6DzQDTEdnTHuI7OmKNPWTVFPcUhJzUFhTDaAM9XPDCATbqvAp++Pwqgg3VeBT98fhVBAXqfwPoPxj5sRkPN8I+k6fwPoPxj5sRkPN8Ivg34vdLInFC0rDOlQUHydJBD+kQ2pKqfNSopRKWQUpdQGJ1YsJDkAlwwOpwBnCWLlJKl4CVzihTkAAEvxRcsCWLkE7AbF7XrWnFMqoUELRJpV746gGTYJDOQVBgMXoYZWi52Lf7SS4Y4JltlhCbDTDvZ00HisWXZhxshYk3yUzWd2DjsWf2khssEz3CK+yl8V2KboiUpRUqWCSXJv+cYfQcnyY9BI+PJF+CM3MxQgAADIf1rjKCCAIr6QS8tQwhVu9Jwg+c6osRU0qQJSnAItY5XIF7i3pgEyaQOR2vIOtt8yBAG3xnHKw9HqZRQSUSpCThOU3Iuc3IccnIdsZCm4qhvdK1nAWb4SPgM+QeiASEgJTgpiou4xZucSGI5Qq2ri7A4SyaRKkv2tKBJbCZl2zfPawjObK74LkSRiPG7ptUDtfvm89vRFvDKJMulzBHHwka3Be+ZI8+py06aFSmUJVOpb8ZWI5g8mtm5zsuF/RVKUBTyky31JUVA57crkxBpWSCu8uWvi/XVhH1ufr520JdOSMShaU5DJUosoFybDLVzwEe8hh3GTiIKW3zUAEgO+baxq6YxRA37XkWz7pbkyOu39Z4CQLdypLZsvazNfWQRlqB5BJLpAxG90xdAdlXJ4qlWBycE80B5PpxhQ8iSX4t5rCwsAdbgf8w2pKkBCAtSAo2AcanbWdQhfRS5RQN9TIDZYVEg4mLtqdxbVFhVNTN/d2Oovs1A+Yc0A0hDVUwxrJlSnUqxK7qvxnBLA4QeZtcPoQVUkY1vKpi5zKuNcgAkDa45htcBgZFm3iQQ4I7qcwGBubgARGqQQllU8khOrfLucKbByzkANyCMk0oLvJpLFjx/u4mvfZq73LKM0IB4xl0uPFitMd++JJL2yT/VgF+ToaUUDFJAJAJF7HNs9RixI0XLQrElACtt+Xl5TFIaUmcb9ncAYePYuduqwOT/AJ5S6ycbDeFG9gq42OB6eblsDQh7GKQ0JJs0sDDcXNmuNcXhBAUk6IlOFYBiBd75kvqt/wADZGI0JJA8H0q/Pki/BARU1KmWnCgMNl/jEsEEAm3VeBT98fhVBBuq8Cn74/CqCAvU/gfQfjHzYjIeb4R9KUqXlAbQfjHIx2IK1u/pfXX/AKcXxum3HZN7aRBG7/ogrfHpfXX/AKcH6IK3x6X11/6cX6o168flpEbd2K/7RR/LX7hFn9EFb49L66/9OH24jseVNJVpnTVSCgJUOIpRLqFrFA98RbNK5ZTTpEEEEZOYQQQQBFbSHg1d5/n72x1xZjGZKCgygCDqNxAa4hBD/sbKDWOEhNnAa+wsTq1RKiiKwQmXRk68N29DFtdjshv9GSmbepbbMIb+vyESSqVCe9QlL7A0AuRoxSpjzJckpfMPiYJwgHaG2v8AkykU6UBkpAGwRJBAEKdLS3Wni0xcN3Uso3NhyQ2hPpjvwAqnSSnNY4wYnIsQMyz8vLAVEpBKbUhbWosSr6zAHxuQdMekhKxiFJhuFYbnLjWZ3sof5trCBMxrk0LghyxBcWd2sp/hE40YtQJAp+MLFsXfEknjAnWNbNAVDIO9pDUQyGK178YXDfWdv8XpiejpApY4tKQ5JwqxEjaNjKe2XGOsmGNPo8FDTJcp72SLB82e4eLEmjQgulCQcnAv6TATQgmpeapk0ZOIm5IU92J2kMQW2Q/hTMo5uNSky6YXLFSTiYuC5G0N0wFUJTiUSKMpOIi98mSC21rm+vUbRJQMIcULhr4hc7ba7A228l7cnRK8YK0UxTdwE35GLf05zhj9GyvJS/VEAn7XAVdFEM9dwcJa3n81n2ww0ZTyyMQRIxJOctiBZs9uG3miydHyyXMtD55DPP33iSTTpR3qUpfYG90BJBBBAEEEEAQQQQCbdV4FP3x+FUEG6rwKfvj8KoIBjQ+DT6feYlc7Bz9UV6c9x9B+MfP6d01Ww/XKvLy0z5omTa+OHU+iHOwc/VA52Dn6o+faXTlZMUEprKpy5vOmAMlJUfrbAYlTpHSByn1xdm7pNu4cNxtYuNrxbpW/a+7vrnYOfqgc7Bz9UcERW6ROU+t82+zXN2txr/kCdUPextpqomaQSibUVC04Fulcxag4AzCjmIjpLx6m9uvOdg5+qBzsHP1RrNJMlGrrwnSE9awJe+SCVFFM6bGWGtiFyxhhKnuS1XmCUukDCOKq75sNuonZarI2c7Bz9UDnYOfqhRIlqLJTWuchZJNvS5Zjn8LuQIDFzsHP1QOdg5+qM4W7o1pFJPMyeuQgS1YpyHCpYa60kXcZwF9zsHP1QOdg5+qEFCpBkU5RXTFAyUlM1ZJMxLDui8TAqIvfa8WpKcOL9bB4v1mOFmS5v6Ou8A1c7Bz9UDnYOfqhQpb/APzwPZ/1q98WqWmW6VGoK07MKQFOC1x5xzQF1zsHP1RFNpgouqXLJycsS3pEWI13ScyV9JUoVXTpc0omYKVJO9zxhU6lhmJTchzqgHHaSfJSuYflEyEkBgEgDUP+IRrmpALViwDqIJIGFwL8ZsOvWdd4kUohyK5LkMO8Z74dZ1vkPdAOXOwc/VA52Dn6oqUtSlKeNUJXfMlIzFhbzGMkaXlF+6ottLZbHzHKICy52Dn6oHOwc/VGQMJRolUldTONXUKTOKCJai6JOGzSxbCFPe484zgHDnYOfqgc7Bz9UIlVoSf2tQvlvZU1+9BuNoe8eKr0lh24sBOZ3sgkg4n5LWbKxeAfOdg5+qBzsHP1QtkyFrSVIqVkOW4oFwSGLh7Hk1Q0QGAu/LAYudg5+qBzsHP1QTe9LlrG+y2catuZnyjRSTK0lOqEFSwmfNxKUsup3JZsJBAe1oDaXOwc/VA52Dn6oTSVlVhW52DpAJLjUo8vSItqoJpJPbCkuSQAkFruLnO0Bec7Bz9UAJ2Dn6oxp5ZSllKKje5AGu2WzL0RLAJt1XgU/fH4VQQbqvAp++PwqggL1P4H0H4x82JyHm+EfSdP4H0H4x82IyHm+EXwb8XubU1JKBQoVeHLEAMKg4SFjE7fWX5wLBRcRIhiG7eXkCAcQYvYd8zgAjMAOLs8J4Gi+mujzAxwnSDb2QlLYsirjGygLHFysBqaGXYs/tJN34ky+2wjUWjbuxX/AGij+Wv3CIs7K5TtXUacT+2KrHSSBKZG9TElJXOtxxMH+HIA5xKhSr/qacy5BSHexsRrHLyPaHEEZOUoRiQS1GhwSyklCXFwDtFjF6kqFqfHKKNjqCnz2bGHPFmCAIpaZx7xN3qUibMwHBLWwQtTWSonUYuxV0po8T5MyUpUxAmJKSqWcK0uGdKtR5YBfI33eZO+UkrHvacctBThQpg6Uk2KQXj2Ygsxo03H1VJDtdnAHijNsx6JJOgAiXLlpnTu5SwgLKnWQGDrP1lEZkjliSTogpdp01iGzyswIObgQE50dLLdzRbkGrzRYQgAMAABqFhC/wCiVZdszucf0dee2JKSgWhZJnLUlmCT8dvXrgL0RKpUFQWUJK05KIGIPmxzESwQFftCX5KX6o1O2rlPPAdHy/JS/VH5cp54sQQFdVBLOaE5uzBiWKbjXYteMZmjJRBBlIvnYDpEWoIDxKWDQkpjUidVFc+mVKdG8oTZcsXx76WzOqHkJl7npEpVTOlyHm1OEzWKiZhRZDgkgAP9Uc8BOo1GoSG1OVP6SA2WwQHtnxac+lYhemlAYilnvm2LozZrkNlnyGBFEAH7XqCRbvmcF9h5Bq2PeAvzE1NwneWuxLuLlhkx1avzgSupBDplEFV2JcAl9bCwt+cQUlUqWCBTTsL62dgB+R5/PDWln40JUxDjI5jzwGa3YsHLZbY13RSKg0svf6GmRNdWKTLwqQkOWwl2BUNd7mNkggEYWpNu0UkuWbCBa6btbVm2RsLCLSq2cymkEWsCoFy/nFoZRDUVGH6ilWJsHyD38+qAqGunfu59dP8AWUWqScpQOOXgIOThTja4iuNKG/cJ1g/e7NUS0tdjJBlzE8qgw54Chuq8Cn74/CqCDdV4FP3x+FUEBD9OYHRvYOEkO7Pc6mhbvdJ/DqT2cv5IIIAwUv8ADqT2cv5IMFL/AA6k9nL+SCCCd0YKX+HUns5fyRLS1EiUrFLoqdChbEhKEljncJeCCBtf4SnyY9bqg4SnyY9bqggggcJT5Met1QcJT5Met1QQQBwlPkx63VBwlPkx63VBBAHCU+THrdUHCU+THrdUEEAcJT5Met1QcJT5Met1QQQBwlPkx63VBwlPkx63VBBAHCU+THrdUHCU+THrdUEEAcJT5Met1QcJT5Met1QQQBwlPkx63VHnCU+THrdUewQHnCU+SHrdUHCU+THrdUewQHnCU+THrdUe8JT5Met1QQQBwlPkx63VBwlPkx63VBBAHCU+THrdUecJT5Met1R7BAecJT5Iet1QcJT5Met1R7BAVa/SBqEhGEJY4n77IEM1tsewQQH/2Q=="/>
          <p:cNvSpPr>
            <a:spLocks noChangeAspect="1" noChangeArrowheads="1"/>
          </p:cNvSpPr>
          <p:nvPr/>
        </p:nvSpPr>
        <p:spPr bwMode="auto">
          <a:xfrm>
            <a:off x="63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48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506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In pairs</a:t>
            </a:r>
          </a:p>
          <a:p>
            <a:pPr lvl="1"/>
            <a:r>
              <a:rPr lang="en-US" dirty="0" smtClean="0"/>
              <a:t>What PIE competencies do you think are your personal strengths?  What kinds of PIE competencies do believe are important but not something you are trained to do , or you are not in an appropriate position to attempt?</a:t>
            </a:r>
          </a:p>
          <a:p>
            <a:pPr marL="57150" indent="0"/>
            <a:r>
              <a:rPr lang="en-US" dirty="0" smtClean="0"/>
              <a:t>   In small groups </a:t>
            </a:r>
          </a:p>
          <a:p>
            <a:pPr marL="457200" lvl="1" indent="0">
              <a:buFontTx/>
              <a:buChar char="-"/>
            </a:pPr>
            <a:r>
              <a:rPr lang="en-US" dirty="0" smtClean="0"/>
              <a:t>PIE places a high value on civic engagement and participatory democracy, yet many of our democratic structures of government involve representative rather than participatory models of decision making.  Is it generally appropriate for Educators to use a participatory model?</a:t>
            </a:r>
          </a:p>
          <a:p>
            <a:pPr marL="457200" lvl="1" indent="0">
              <a:buFontTx/>
              <a:buChar char="-"/>
            </a:pPr>
            <a:r>
              <a:rPr lang="en-US" dirty="0" smtClean="0"/>
              <a:t>How should you think about this and related issues in relation to education about  HVHF</a:t>
            </a:r>
          </a:p>
          <a:p>
            <a:pPr marL="457200" lvl="1" indent="0">
              <a:buFontTx/>
              <a:buChar char="-"/>
            </a:pPr>
            <a:r>
              <a:rPr lang="en-US" dirty="0" smtClean="0"/>
              <a:t>What distinguishes PIE education from community organizing work?</a:t>
            </a:r>
          </a:p>
          <a:p>
            <a:pPr marL="457200" lvl="1" indent="0">
              <a:buNone/>
            </a:pPr>
            <a:r>
              <a:rPr lang="en-US" dirty="0" smtClean="0"/>
              <a:t>-In your communities, where is the HVHF issue in relation to the three axes of </a:t>
            </a:r>
            <a:r>
              <a:rPr lang="en-US" dirty="0" err="1" smtClean="0"/>
              <a:t>i</a:t>
            </a:r>
            <a:r>
              <a:rPr lang="en-US" dirty="0" smtClean="0"/>
              <a:t>) degree of conflict, ii)  type of educational outcome sought, and iii) roles that can be played by  educators</a:t>
            </a:r>
          </a:p>
          <a:p>
            <a:pPr marL="457200" lvl="1" indent="0">
              <a:buNone/>
            </a:pPr>
            <a:r>
              <a:rPr lang="en-US" dirty="0" smtClean="0"/>
              <a:t>-Regarding HVHF, who are key partners for Educators to work with?  Why?</a:t>
            </a:r>
          </a:p>
          <a:p>
            <a:pPr marL="457200" lvl="1" indent="0">
              <a:buNone/>
            </a:pPr>
            <a:endParaRPr lang="en-US" dirty="0"/>
          </a:p>
        </p:txBody>
      </p:sp>
    </p:spTree>
    <p:extLst>
      <p:ext uri="{BB962C8B-B14F-4D97-AF65-F5344CB8AC3E}">
        <p14:creationId xmlns:p14="http://schemas.microsoft.com/office/powerpoint/2010/main" val="876512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descr="NatGasPostcard_Page_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1000"/>
            <a:ext cx="86106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706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6413" y="0"/>
            <a:ext cx="5591175" cy="743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0"/>
            <a:ext cx="5028470" cy="669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a:t>
            </a:r>
            <a:r>
              <a:rPr lang="en-US" dirty="0" smtClean="0"/>
              <a:t>Issues:</a:t>
            </a:r>
            <a:endParaRPr lang="en-US" dirty="0"/>
          </a:p>
        </p:txBody>
      </p:sp>
      <p:sp>
        <p:nvSpPr>
          <p:cNvPr id="3" name="Content Placeholder 2"/>
          <p:cNvSpPr>
            <a:spLocks noGrp="1"/>
          </p:cNvSpPr>
          <p:nvPr>
            <p:ph idx="1"/>
          </p:nvPr>
        </p:nvSpPr>
        <p:spPr/>
        <p:txBody>
          <a:bodyPr>
            <a:normAutofit/>
          </a:bodyPr>
          <a:lstStyle/>
          <a:p>
            <a:pPr marL="118872" indent="0">
              <a:buNone/>
            </a:pPr>
            <a:r>
              <a:rPr lang="en-US" sz="4400" b="1" dirty="0" smtClean="0"/>
              <a:t>“pressing </a:t>
            </a:r>
            <a:r>
              <a:rPr lang="en-US" sz="4400" b="1" dirty="0"/>
              <a:t>and </a:t>
            </a:r>
            <a:r>
              <a:rPr lang="en-US" sz="4400" b="1" dirty="0" smtClean="0"/>
              <a:t>emerging matters </a:t>
            </a:r>
            <a:br>
              <a:rPr lang="en-US" sz="4400" b="1" dirty="0" smtClean="0"/>
            </a:br>
            <a:r>
              <a:rPr lang="en-US" sz="4400" b="1" dirty="0" smtClean="0"/>
              <a:t>that involve multiple</a:t>
            </a:r>
            <a:r>
              <a:rPr lang="en-US" sz="4400" b="1" dirty="0"/>
              <a:t>, </a:t>
            </a:r>
            <a:endParaRPr lang="en-US" sz="4400" b="1" dirty="0" smtClean="0"/>
          </a:p>
          <a:p>
            <a:pPr marL="118872" indent="0">
              <a:buNone/>
            </a:pPr>
            <a:r>
              <a:rPr lang="en-US" sz="4400" b="1" dirty="0" smtClean="0"/>
              <a:t>often conflicting interests </a:t>
            </a:r>
            <a:r>
              <a:rPr lang="en-US" sz="4400" b="1" dirty="0"/>
              <a:t>and </a:t>
            </a:r>
            <a:r>
              <a:rPr lang="en-US" sz="4400" b="1" dirty="0" smtClean="0"/>
              <a:t/>
            </a:r>
            <a:br>
              <a:rPr lang="en-US" sz="4400" b="1" dirty="0" smtClean="0"/>
            </a:br>
            <a:r>
              <a:rPr lang="en-US" sz="4400" b="1" dirty="0" smtClean="0"/>
              <a:t>have widespread consequences”</a:t>
            </a:r>
          </a:p>
          <a:p>
            <a:pPr marL="118872" indent="0">
              <a:buNone/>
            </a:pPr>
            <a:endParaRPr lang="en-US" sz="4400" b="1" dirty="0"/>
          </a:p>
          <a:p>
            <a:pPr marL="118872" indent="0">
              <a:buNone/>
            </a:pPr>
            <a:endParaRPr lang="en-US" sz="2800" dirty="0" smtClean="0"/>
          </a:p>
          <a:p>
            <a:pPr marL="118872" indent="0">
              <a:buNone/>
            </a:pPr>
            <a:endParaRPr lang="en-US" sz="2800" dirty="0"/>
          </a:p>
          <a:p>
            <a:pPr marL="118872" indent="0">
              <a:buNone/>
            </a:pPr>
            <a:r>
              <a:rPr lang="en-US" sz="2800" dirty="0" smtClean="0"/>
              <a:t>30-PIEIncreaseingcompetencebook.pdf</a:t>
            </a:r>
            <a:endParaRPr lang="en-US" sz="2800" dirty="0"/>
          </a:p>
        </p:txBody>
      </p:sp>
    </p:spTree>
    <p:extLst>
      <p:ext uri="{BB962C8B-B14F-4D97-AF65-F5344CB8AC3E}">
        <p14:creationId xmlns:p14="http://schemas.microsoft.com/office/powerpoint/2010/main" val="1249763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a:lnSpc>
                <a:spcPct val="90000"/>
              </a:lnSpc>
            </a:pPr>
            <a:r>
              <a:rPr lang="en-US" sz="4400" dirty="0" smtClean="0"/>
              <a:t>When Is PIE  Most Relevant?</a:t>
            </a:r>
            <a:endParaRPr lang="en-US" sz="4400" dirty="0"/>
          </a:p>
        </p:txBody>
      </p:sp>
      <p:sp>
        <p:nvSpPr>
          <p:cNvPr id="4099" name="Rectangle 3"/>
          <p:cNvSpPr>
            <a:spLocks noGrp="1" noChangeArrowheads="1"/>
          </p:cNvSpPr>
          <p:nvPr>
            <p:ph idx="1"/>
          </p:nvPr>
        </p:nvSpPr>
        <p:spPr>
          <a:xfrm>
            <a:off x="457200" y="2057400"/>
            <a:ext cx="8229600" cy="4068763"/>
          </a:xfrm>
        </p:spPr>
        <p:txBody>
          <a:bodyPr>
            <a:normAutofit/>
          </a:bodyPr>
          <a:lstStyle/>
          <a:p>
            <a:r>
              <a:rPr lang="en-US" dirty="0" smtClean="0"/>
              <a:t>Complex, multidisciplinary</a:t>
            </a:r>
          </a:p>
          <a:p>
            <a:r>
              <a:rPr lang="en-US" dirty="0" smtClean="0"/>
              <a:t>Divisive </a:t>
            </a:r>
          </a:p>
          <a:p>
            <a:pPr lvl="1"/>
            <a:r>
              <a:rPr lang="en-US" dirty="0"/>
              <a:t>Polarizes community, degrades social capital</a:t>
            </a:r>
          </a:p>
          <a:p>
            <a:pPr lvl="1"/>
            <a:r>
              <a:rPr lang="en-US" dirty="0" smtClean="0"/>
              <a:t>Long-term </a:t>
            </a:r>
            <a:r>
              <a:rPr lang="en-US" dirty="0"/>
              <a:t>relationships, future decisions at stake</a:t>
            </a:r>
          </a:p>
          <a:p>
            <a:r>
              <a:rPr lang="en-US" dirty="0" smtClean="0"/>
              <a:t>High uncertainty</a:t>
            </a:r>
          </a:p>
          <a:p>
            <a:pPr lvl="1"/>
            <a:r>
              <a:rPr lang="en-US" dirty="0" smtClean="0"/>
              <a:t>Conflicting experts and credible research</a:t>
            </a:r>
          </a:p>
          <a:p>
            <a:r>
              <a:rPr lang="en-US" dirty="0" smtClean="0"/>
              <a:t>Creativity needed</a:t>
            </a:r>
          </a:p>
          <a:p>
            <a:r>
              <a:rPr lang="en-US" dirty="0" smtClean="0"/>
              <a:t>Solutions need to last</a:t>
            </a:r>
            <a:endParaRPr lang="en-US" dirty="0"/>
          </a:p>
        </p:txBody>
      </p:sp>
    </p:spTree>
    <p:extLst>
      <p:ext uri="{BB962C8B-B14F-4D97-AF65-F5344CB8AC3E}">
        <p14:creationId xmlns:p14="http://schemas.microsoft.com/office/powerpoint/2010/main" val="756506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155448"/>
            <a:ext cx="8534400" cy="1252728"/>
          </a:xfrm>
        </p:spPr>
        <p:txBody>
          <a:bodyPr/>
          <a:lstStyle/>
          <a:p>
            <a:r>
              <a:rPr lang="en-US" sz="4800" dirty="0"/>
              <a:t>Create An </a:t>
            </a:r>
            <a:r>
              <a:rPr lang="en-US" sz="4800" dirty="0" smtClean="0"/>
              <a:t>Environment </a:t>
            </a:r>
            <a:br>
              <a:rPr lang="en-US" sz="4800" dirty="0" smtClean="0"/>
            </a:br>
            <a:r>
              <a:rPr lang="en-US" sz="4800" dirty="0" smtClean="0"/>
              <a:t>For </a:t>
            </a:r>
            <a:r>
              <a:rPr lang="en-US" sz="4800" dirty="0"/>
              <a:t>Learning</a:t>
            </a:r>
            <a:endParaRPr lang="en-US" dirty="0"/>
          </a:p>
        </p:txBody>
      </p:sp>
      <p:sp>
        <p:nvSpPr>
          <p:cNvPr id="10243" name="Rectangle 3"/>
          <p:cNvSpPr>
            <a:spLocks noGrp="1" noChangeArrowheads="1"/>
          </p:cNvSpPr>
          <p:nvPr>
            <p:ph idx="1"/>
          </p:nvPr>
        </p:nvSpPr>
        <p:spPr>
          <a:xfrm>
            <a:off x="533400" y="1752600"/>
            <a:ext cx="7696200" cy="4625609"/>
          </a:xfrm>
        </p:spPr>
        <p:txBody>
          <a:bodyPr>
            <a:normAutofit fontScale="92500" lnSpcReduction="10000"/>
          </a:bodyPr>
          <a:lstStyle/>
          <a:p>
            <a:pPr>
              <a:lnSpc>
                <a:spcPct val="90000"/>
              </a:lnSpc>
              <a:spcAft>
                <a:spcPts val="1200"/>
              </a:spcAft>
            </a:pPr>
            <a:r>
              <a:rPr lang="en-US" sz="3900" dirty="0" smtClean="0"/>
              <a:t>Increase knowledge </a:t>
            </a:r>
            <a:r>
              <a:rPr lang="en-US" sz="3900" dirty="0"/>
              <a:t>about </a:t>
            </a:r>
            <a:r>
              <a:rPr lang="en-US" sz="3900" dirty="0" smtClean="0"/>
              <a:t>issues </a:t>
            </a:r>
          </a:p>
          <a:p>
            <a:pPr>
              <a:lnSpc>
                <a:spcPct val="90000"/>
              </a:lnSpc>
              <a:spcAft>
                <a:spcPts val="1200"/>
              </a:spcAft>
            </a:pPr>
            <a:r>
              <a:rPr lang="en-US" sz="3900" dirty="0" smtClean="0"/>
              <a:t>Design community learning and decision </a:t>
            </a:r>
            <a:r>
              <a:rPr lang="en-US" sz="3900" dirty="0"/>
              <a:t>making </a:t>
            </a:r>
            <a:r>
              <a:rPr lang="en-US" sz="3900" dirty="0" smtClean="0"/>
              <a:t>processes</a:t>
            </a:r>
            <a:endParaRPr lang="en-US" sz="3900" dirty="0"/>
          </a:p>
          <a:p>
            <a:pPr>
              <a:lnSpc>
                <a:spcPct val="90000"/>
              </a:lnSpc>
              <a:spcAft>
                <a:spcPts val="1200"/>
              </a:spcAft>
            </a:pPr>
            <a:r>
              <a:rPr lang="en-US" sz="3900" dirty="0" smtClean="0"/>
              <a:t>Craft</a:t>
            </a:r>
            <a:r>
              <a:rPr lang="en-US" sz="3900" dirty="0"/>
              <a:t>, evaluate, and implement alternative </a:t>
            </a:r>
            <a:r>
              <a:rPr lang="en-US" sz="3900" dirty="0" smtClean="0"/>
              <a:t>responses</a:t>
            </a:r>
            <a:endParaRPr lang="en-US" sz="3900" dirty="0"/>
          </a:p>
          <a:p>
            <a:pPr>
              <a:lnSpc>
                <a:spcPct val="90000"/>
              </a:lnSpc>
              <a:spcAft>
                <a:spcPts val="1200"/>
              </a:spcAft>
            </a:pPr>
            <a:r>
              <a:rPr lang="en-US" sz="3900" dirty="0"/>
              <a:t>Build </a:t>
            </a:r>
            <a:r>
              <a:rPr lang="en-US" sz="3900" dirty="0" smtClean="0"/>
              <a:t>skills: participation, information evaluation, and communication </a:t>
            </a:r>
          </a:p>
          <a:p>
            <a:pPr>
              <a:lnSpc>
                <a:spcPct val="90000"/>
              </a:lnSpc>
              <a:spcAft>
                <a:spcPts val="1200"/>
              </a:spcAft>
            </a:pPr>
            <a:r>
              <a:rPr lang="en-US" sz="3900" dirty="0" smtClean="0"/>
              <a:t>Participants “own” outcomes</a:t>
            </a:r>
          </a:p>
          <a:p>
            <a:pPr>
              <a:lnSpc>
                <a:spcPct val="90000"/>
              </a:lnSpc>
            </a:pPr>
            <a:endParaRPr lang="en-US" dirty="0"/>
          </a:p>
        </p:txBody>
      </p:sp>
    </p:spTree>
    <p:extLst>
      <p:ext uri="{BB962C8B-B14F-4D97-AF65-F5344CB8AC3E}">
        <p14:creationId xmlns:p14="http://schemas.microsoft.com/office/powerpoint/2010/main" val="3634686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Guiding Principles</a:t>
            </a:r>
          </a:p>
        </p:txBody>
      </p:sp>
      <p:sp>
        <p:nvSpPr>
          <p:cNvPr id="11267" name="Rectangle 3"/>
          <p:cNvSpPr>
            <a:spLocks noGrp="1" noChangeArrowheads="1"/>
          </p:cNvSpPr>
          <p:nvPr>
            <p:ph idx="1"/>
          </p:nvPr>
        </p:nvSpPr>
        <p:spPr/>
        <p:txBody>
          <a:bodyPr/>
          <a:lstStyle/>
          <a:p>
            <a:r>
              <a:rPr lang="en-US" dirty="0"/>
              <a:t>High value on civic democracy</a:t>
            </a:r>
          </a:p>
          <a:p>
            <a:r>
              <a:rPr lang="en-US" dirty="0"/>
              <a:t>Capacity for making good decisions can be increased</a:t>
            </a:r>
          </a:p>
          <a:p>
            <a:r>
              <a:rPr lang="en-US" dirty="0"/>
              <a:t>Be clear </a:t>
            </a:r>
            <a:r>
              <a:rPr lang="en-US" dirty="0" smtClean="0"/>
              <a:t>(</a:t>
            </a:r>
            <a:r>
              <a:rPr lang="en-US" dirty="0" err="1" smtClean="0"/>
              <a:t>ie</a:t>
            </a:r>
            <a:r>
              <a:rPr lang="en-US" dirty="0" smtClean="0"/>
              <a:t>. understand and be transparent) on </a:t>
            </a:r>
            <a:r>
              <a:rPr lang="en-US" dirty="0"/>
              <a:t>the </a:t>
            </a:r>
            <a:r>
              <a:rPr lang="en-US" dirty="0" smtClean="0"/>
              <a:t>role(s) </a:t>
            </a:r>
            <a:r>
              <a:rPr lang="en-US" dirty="0"/>
              <a:t>of scientific </a:t>
            </a:r>
            <a:r>
              <a:rPr lang="en-US" dirty="0" smtClean="0"/>
              <a:t>information, including limitations</a:t>
            </a:r>
            <a:endParaRPr lang="en-US" dirty="0"/>
          </a:p>
          <a:p>
            <a:r>
              <a:rPr lang="en-US" dirty="0"/>
              <a:t>Be clear on what researchers and educators bring to the process</a:t>
            </a:r>
          </a:p>
          <a:p>
            <a:endParaRPr lang="en-US" dirty="0"/>
          </a:p>
          <a:p>
            <a:endParaRPr lang="en-US" dirty="0"/>
          </a:p>
        </p:txBody>
      </p:sp>
    </p:spTree>
    <p:extLst>
      <p:ext uri="{BB962C8B-B14F-4D97-AF65-F5344CB8AC3E}">
        <p14:creationId xmlns:p14="http://schemas.microsoft.com/office/powerpoint/2010/main" val="2210507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Go Wrong?</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979223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Concepts For Today</a:t>
            </a:r>
            <a:endParaRPr lang="en-US" dirty="0"/>
          </a:p>
        </p:txBody>
      </p:sp>
      <p:sp>
        <p:nvSpPr>
          <p:cNvPr id="3" name="Content Placeholder 2"/>
          <p:cNvSpPr>
            <a:spLocks noGrp="1"/>
          </p:cNvSpPr>
          <p:nvPr>
            <p:ph idx="1"/>
          </p:nvPr>
        </p:nvSpPr>
        <p:spPr/>
        <p:txBody>
          <a:bodyPr>
            <a:normAutofit/>
          </a:bodyPr>
          <a:lstStyle/>
          <a:p>
            <a:r>
              <a:rPr lang="en-US" sz="3600" b="1" dirty="0" smtClean="0"/>
              <a:t>Core competencies</a:t>
            </a:r>
          </a:p>
          <a:p>
            <a:pPr lvl="1"/>
            <a:r>
              <a:rPr lang="en-US" dirty="0" smtClean="0"/>
              <a:t>Consider the competencies needed in relation to PIE educators as individuals, as part of an organization, and in relation to the roles/competencies of all participants</a:t>
            </a:r>
            <a:br>
              <a:rPr lang="en-US" dirty="0" smtClean="0"/>
            </a:br>
            <a:endParaRPr lang="en-US" dirty="0" smtClean="0"/>
          </a:p>
          <a:p>
            <a:r>
              <a:rPr lang="en-US" b="1" dirty="0" smtClean="0"/>
              <a:t>Public participation spectrum</a:t>
            </a:r>
          </a:p>
          <a:p>
            <a:pPr lvl="1"/>
            <a:r>
              <a:rPr lang="en-US" dirty="0" smtClean="0"/>
              <a:t>Context matters, one size does not fit all situations</a:t>
            </a:r>
            <a:endParaRPr lang="en-US" dirty="0"/>
          </a:p>
        </p:txBody>
      </p:sp>
    </p:spTree>
    <p:extLst>
      <p:ext uri="{BB962C8B-B14F-4D97-AF65-F5344CB8AC3E}">
        <p14:creationId xmlns:p14="http://schemas.microsoft.com/office/powerpoint/2010/main" val="2844630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Competencies</a:t>
            </a:r>
            <a:endParaRPr lang="en-US" dirty="0"/>
          </a:p>
        </p:txBody>
      </p:sp>
      <p:sp>
        <p:nvSpPr>
          <p:cNvPr id="3" name="Content Placeholder 2"/>
          <p:cNvSpPr>
            <a:spLocks noGrp="1"/>
          </p:cNvSpPr>
          <p:nvPr>
            <p:ph idx="1"/>
          </p:nvPr>
        </p:nvSpPr>
        <p:spPr/>
        <p:txBody>
          <a:bodyPr>
            <a:normAutofit/>
          </a:bodyPr>
          <a:lstStyle/>
          <a:p>
            <a:pPr>
              <a:spcAft>
                <a:spcPts val="1800"/>
              </a:spcAft>
            </a:pPr>
            <a:r>
              <a:rPr lang="en-US" sz="4000" dirty="0" smtClean="0"/>
              <a:t>Creating partnerships</a:t>
            </a:r>
          </a:p>
          <a:p>
            <a:pPr>
              <a:spcAft>
                <a:spcPts val="1800"/>
              </a:spcAft>
            </a:pPr>
            <a:r>
              <a:rPr lang="en-US" sz="4000" dirty="0" smtClean="0"/>
              <a:t>Collecting and interpreting data</a:t>
            </a:r>
          </a:p>
          <a:p>
            <a:pPr>
              <a:spcAft>
                <a:spcPts val="1800"/>
              </a:spcAft>
            </a:pPr>
            <a:r>
              <a:rPr lang="en-US" sz="4000" dirty="0" smtClean="0"/>
              <a:t>Designing PIE programs</a:t>
            </a:r>
          </a:p>
          <a:p>
            <a:pPr>
              <a:spcAft>
                <a:spcPts val="1800"/>
              </a:spcAft>
            </a:pPr>
            <a:r>
              <a:rPr lang="en-US" sz="4000" dirty="0" smtClean="0"/>
              <a:t>Communicating effectively</a:t>
            </a:r>
          </a:p>
          <a:p>
            <a:pPr>
              <a:spcAft>
                <a:spcPts val="1800"/>
              </a:spcAft>
            </a:pPr>
            <a:r>
              <a:rPr lang="en-US" sz="4000" dirty="0"/>
              <a:t>Facilitating discussion and decision making</a:t>
            </a:r>
          </a:p>
          <a:p>
            <a:pPr>
              <a:spcAft>
                <a:spcPts val="1800"/>
              </a:spcAft>
            </a:pPr>
            <a:endParaRPr lang="en-US" sz="4000" dirty="0" smtClean="0"/>
          </a:p>
          <a:p>
            <a:pPr>
              <a:spcAft>
                <a:spcPts val="1800"/>
              </a:spcAft>
            </a:pPr>
            <a:endParaRPr lang="en-US" sz="4000" dirty="0" smtClean="0"/>
          </a:p>
        </p:txBody>
      </p:sp>
    </p:spTree>
    <p:extLst>
      <p:ext uri="{BB962C8B-B14F-4D97-AF65-F5344CB8AC3E}">
        <p14:creationId xmlns:p14="http://schemas.microsoft.com/office/powerpoint/2010/main" val="1219472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Core competencies, cont.</a:t>
            </a:r>
            <a:endParaRPr lang="en-US" dirty="0"/>
          </a:p>
        </p:txBody>
      </p:sp>
      <p:sp>
        <p:nvSpPr>
          <p:cNvPr id="3" name="Content Placeholder 2"/>
          <p:cNvSpPr>
            <a:spLocks noGrp="1"/>
          </p:cNvSpPr>
          <p:nvPr>
            <p:ph idx="1"/>
          </p:nvPr>
        </p:nvSpPr>
        <p:spPr/>
        <p:txBody>
          <a:bodyPr/>
          <a:lstStyle/>
          <a:p>
            <a:pPr>
              <a:spcAft>
                <a:spcPts val="1600"/>
              </a:spcAft>
            </a:pPr>
            <a:r>
              <a:rPr lang="en-US" sz="4000" dirty="0"/>
              <a:t>Managing and transforming conflict</a:t>
            </a:r>
          </a:p>
          <a:p>
            <a:pPr>
              <a:spcAft>
                <a:spcPts val="1600"/>
              </a:spcAft>
            </a:pPr>
            <a:r>
              <a:rPr lang="en-US" sz="4000" dirty="0"/>
              <a:t>Working with scientific and technical information</a:t>
            </a:r>
          </a:p>
          <a:p>
            <a:pPr>
              <a:spcAft>
                <a:spcPts val="1600"/>
              </a:spcAft>
            </a:pPr>
            <a:r>
              <a:rPr lang="en-US" sz="4000" dirty="0"/>
              <a:t>Creating an environment of professionalism</a:t>
            </a:r>
          </a:p>
          <a:p>
            <a:pPr>
              <a:spcAft>
                <a:spcPts val="600"/>
              </a:spcAft>
            </a:pPr>
            <a:endParaRPr lang="en-US" sz="4000" dirty="0" smtClean="0"/>
          </a:p>
          <a:p>
            <a:endParaRPr lang="en-US" dirty="0"/>
          </a:p>
        </p:txBody>
      </p:sp>
    </p:spTree>
    <p:extLst>
      <p:ext uri="{BB962C8B-B14F-4D97-AF65-F5344CB8AC3E}">
        <p14:creationId xmlns:p14="http://schemas.microsoft.com/office/powerpoint/2010/main" val="5159189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1639</TotalTime>
  <Words>1019</Words>
  <Application>Microsoft Office PowerPoint</Application>
  <PresentationFormat>On-screen Show (4:3)</PresentationFormat>
  <Paragraphs>151</Paragraphs>
  <Slides>15</Slides>
  <Notes>10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Executive</vt:lpstr>
      <vt:lpstr>Module</vt:lpstr>
      <vt:lpstr>Public Issues Education</vt:lpstr>
      <vt:lpstr>Public Issues:</vt:lpstr>
      <vt:lpstr>When Is PIE  Most Relevant?</vt:lpstr>
      <vt:lpstr>Create An Environment  For Learning</vt:lpstr>
      <vt:lpstr>Guiding Principles</vt:lpstr>
      <vt:lpstr>What Can Go Wrong?</vt:lpstr>
      <vt:lpstr>Two Concepts For Today</vt:lpstr>
      <vt:lpstr>Core Competencies</vt:lpstr>
      <vt:lpstr>Core competencies, cont.</vt:lpstr>
      <vt:lpstr>PowerPoint Presentation</vt:lpstr>
      <vt:lpstr>PowerPoint Presentation</vt:lpstr>
      <vt:lpstr>Questions</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Issues Education</dc:title>
  <dc:creator>Rod Howe</dc:creator>
  <cp:lastModifiedBy>Sharon</cp:lastModifiedBy>
  <cp:revision>29</cp:revision>
  <dcterms:created xsi:type="dcterms:W3CDTF">2013-03-07T20:01:16Z</dcterms:created>
  <dcterms:modified xsi:type="dcterms:W3CDTF">2013-03-22T15:15:46Z</dcterms:modified>
</cp:coreProperties>
</file>