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0" r:id="rId3"/>
    <p:sldId id="256" r:id="rId4"/>
    <p:sldId id="271" r:id="rId5"/>
    <p:sldId id="272" r:id="rId6"/>
    <p:sldId id="265" r:id="rId7"/>
    <p:sldId id="257" r:id="rId8"/>
    <p:sldId id="262" r:id="rId9"/>
    <p:sldId id="258" r:id="rId10"/>
    <p:sldId id="263" r:id="rId11"/>
    <p:sldId id="259" r:id="rId12"/>
    <p:sldId id="273" r:id="rId13"/>
    <p:sldId id="268" r:id="rId14"/>
    <p:sldId id="269" r:id="rId15"/>
    <p:sldId id="267" r:id="rId16"/>
    <p:sldId id="261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90D8-E16F-254E-A2CC-C43322894FC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3F7-B186-414A-B8E6-1CE7CDEF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.er.usgs.gov/geology/stat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amazon.com/Thinking-Systems-Donella-H-Meadows/dp/1603580557/ref=sr_1_1?s=books&amp;ie=UTF8&amp;qid=1297045510&amp;sr=1-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886"/>
            <a:ext cx="7772400" cy="445090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[We need to] </a:t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en-US" sz="4800" dirty="0" smtClean="0">
                <a:solidFill>
                  <a:srgbClr val="FFFFFF"/>
                </a:solidFill>
              </a:rPr>
              <a:t>“…explore the neighborhood, view the landscape, to discover at least where it is that we have been so startlingly set down, if we can’t learn why.”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47223"/>
            <a:ext cx="6400800" cy="1210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Annie Dillard, as quoted by Richard </a:t>
            </a:r>
            <a:r>
              <a:rPr lang="en-US" dirty="0" err="1" smtClean="0">
                <a:solidFill>
                  <a:srgbClr val="FFFFFF"/>
                </a:solidFill>
              </a:rPr>
              <a:t>Louv</a:t>
            </a:r>
            <a:r>
              <a:rPr lang="en-US" dirty="0" smtClean="0">
                <a:solidFill>
                  <a:srgbClr val="FFFFFF"/>
                </a:solidFill>
              </a:rPr>
              <a:t> in </a:t>
            </a:r>
            <a:r>
              <a:rPr lang="en-US" i="1" dirty="0" smtClean="0">
                <a:solidFill>
                  <a:srgbClr val="FFFFFF"/>
                </a:solidFill>
              </a:rPr>
              <a:t>Last Child in the Woods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Pre-assessment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PowerPoint Proficiency:</a:t>
            </a:r>
          </a:p>
          <a:p>
            <a:r>
              <a:rPr lang="en-US" dirty="0" smtClean="0"/>
              <a:t>I don’t use it.</a:t>
            </a:r>
          </a:p>
          <a:p>
            <a:r>
              <a:rPr lang="en-US" dirty="0" smtClean="0"/>
              <a:t>I use it, but I don’t do anything beyond adding text and pictures.</a:t>
            </a:r>
          </a:p>
          <a:p>
            <a:r>
              <a:rPr lang="en-US" dirty="0" smtClean="0"/>
              <a:t>I do things with PowerPoint that go beyond the above.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virtual fieldwork?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look at a couple of examples</a:t>
            </a:r>
            <a:r>
              <a:rPr lang="en-US" dirty="0" smtClean="0"/>
              <a:t>. We won’t have time for all of these…</a:t>
            </a:r>
            <a:endParaRPr lang="en-US" dirty="0" smtClean="0"/>
          </a:p>
          <a:p>
            <a:r>
              <a:rPr lang="en-US" dirty="0" smtClean="0"/>
              <a:t>Crater Lake</a:t>
            </a:r>
          </a:p>
          <a:p>
            <a:r>
              <a:rPr lang="en-US" dirty="0" smtClean="0"/>
              <a:t>Chicago’s 57</a:t>
            </a:r>
            <a:r>
              <a:rPr lang="en-US" baseline="30000" dirty="0" smtClean="0"/>
              <a:t>th</a:t>
            </a:r>
            <a:r>
              <a:rPr lang="en-US" dirty="0" smtClean="0"/>
              <a:t> St. Beach</a:t>
            </a:r>
          </a:p>
          <a:p>
            <a:r>
              <a:rPr lang="en-US" dirty="0" smtClean="0"/>
              <a:t>Milwaukee Shoreline</a:t>
            </a:r>
          </a:p>
          <a:p>
            <a:r>
              <a:rPr lang="en-US" dirty="0" smtClean="0"/>
              <a:t>Como </a:t>
            </a:r>
            <a:r>
              <a:rPr lang="en-US" dirty="0" smtClean="0"/>
              <a:t>Lake Park</a:t>
            </a:r>
          </a:p>
          <a:p>
            <a:pPr lvl="1"/>
            <a:r>
              <a:rPr lang="en-US" dirty="0" smtClean="0"/>
              <a:t>In PowerPoint</a:t>
            </a:r>
          </a:p>
          <a:p>
            <a:pPr lvl="1"/>
            <a:r>
              <a:rPr lang="en-US" dirty="0" smtClean="0"/>
              <a:t>In Google </a:t>
            </a:r>
            <a:r>
              <a:rPr lang="en-US" dirty="0" smtClean="0"/>
              <a:t>Earth (not today…)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Homework to start…</a:t>
            </a:r>
          </a:p>
          <a:p>
            <a:r>
              <a:rPr lang="en-US" dirty="0" smtClean="0"/>
              <a:t>Face-to-face 2.5 day workshop.</a:t>
            </a:r>
          </a:p>
          <a:p>
            <a:pPr lvl="1"/>
            <a:r>
              <a:rPr lang="en-US" dirty="0" smtClean="0"/>
              <a:t>Begin work on a VFE of the workshop site.</a:t>
            </a:r>
          </a:p>
          <a:p>
            <a:pPr lvl="1"/>
            <a:r>
              <a:rPr lang="en-US" dirty="0" smtClean="0"/>
              <a:t>Introduce pedagogical and technological approach</a:t>
            </a:r>
          </a:p>
          <a:p>
            <a:pPr lvl="1"/>
            <a:r>
              <a:rPr lang="en-US" dirty="0" smtClean="0"/>
              <a:t>TPACK-focused</a:t>
            </a:r>
          </a:p>
          <a:p>
            <a:r>
              <a:rPr lang="en-US" dirty="0" smtClean="0"/>
              <a:t>Continue for a year afterward online study groups, sharing…</a:t>
            </a:r>
          </a:p>
          <a:p>
            <a:pPr lvl="1"/>
            <a:r>
              <a:rPr lang="en-US" dirty="0" smtClean="0"/>
              <a:t>Completion of workshop site VFE</a:t>
            </a:r>
          </a:p>
          <a:p>
            <a:pPr lvl="1"/>
            <a:r>
              <a:rPr lang="en-US" dirty="0" smtClean="0"/>
              <a:t>Creation of VFE local to teachers’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6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some VFEs?</a:t>
            </a:r>
          </a:p>
          <a:p>
            <a:r>
              <a:rPr lang="en-US" dirty="0" smtClean="0"/>
              <a:t>Talk about VFE development as professional development (and mention this year’s programming?)</a:t>
            </a:r>
          </a:p>
          <a:p>
            <a:r>
              <a:rPr lang="en-US" dirty="0" smtClean="0"/>
              <a:t>Look at some tools for VFE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9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7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886"/>
            <a:ext cx="7772400" cy="445090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"The moment one gives close attention to any thing, even a blade of grass it becomes a mysterious, awesome, indescribably magnificent world in itself."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47223"/>
            <a:ext cx="6400800" cy="1210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Henry Miller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Como Lake Park?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reinforce other work we’re doing, I wanted to find accessible Marcellus Shale outcrops.</a:t>
            </a:r>
          </a:p>
          <a:p>
            <a:r>
              <a:rPr lang="en-US" dirty="0" smtClean="0"/>
              <a:t>I used the USGS New York State Geologic Map in Google Earth to find exposures.</a:t>
            </a:r>
          </a:p>
          <a:p>
            <a:pPr lvl="1"/>
            <a:r>
              <a:rPr lang="en-US" dirty="0" smtClean="0">
                <a:hlinkClick r:id="rId2"/>
              </a:rPr>
              <a:t>http://tin.er.usgs.gov/geology/state/</a:t>
            </a:r>
            <a:endParaRPr lang="en-US" dirty="0" smtClean="0"/>
          </a:p>
          <a:p>
            <a:r>
              <a:rPr lang="en-US" dirty="0" smtClean="0"/>
              <a:t>I searched within Google Earth for “Marcellus” after downloading the geologic map, found the formation and looked for accessible places near my home. </a:t>
            </a:r>
          </a:p>
          <a:p>
            <a:r>
              <a:rPr lang="en-US" dirty="0" smtClean="0"/>
              <a:t>We also want to add more urban and suburban settings that are likely to be similar to what teachers have outside their classroom doors.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Picasa…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Picasa is both software for managing photos on your computer, and,</a:t>
            </a:r>
          </a:p>
          <a:p>
            <a:r>
              <a:rPr lang="en-US" dirty="0" smtClean="0"/>
              <a:t>A photo sharing web site, very much like </a:t>
            </a:r>
            <a:r>
              <a:rPr lang="en-US" dirty="0" err="1" smtClean="0"/>
              <a:t>flickr</a:t>
            </a:r>
            <a:endParaRPr lang="en-US" dirty="0" smtClean="0"/>
          </a:p>
          <a:p>
            <a:r>
              <a:rPr lang="en-US" dirty="0" smtClean="0"/>
              <a:t>Both are Google products.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886"/>
            <a:ext cx="7772400" cy="4450907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</a:rPr>
              <a:t>Information contained in nature ... allows us a partial reconstruction of the past. ... The development of the meanders in a river, increasing complexity of the Earth's crust ... are information-storing devices in the same manner that genetic systems are. ... Storing information means increasing the complexity of the mechanism.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47223"/>
            <a:ext cx="6400800" cy="1210777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~ Ramon </a:t>
            </a:r>
            <a:r>
              <a:rPr lang="en-US" i="1" dirty="0" err="1">
                <a:solidFill>
                  <a:srgbClr val="FFFFFF"/>
                </a:solidFill>
              </a:rPr>
              <a:t>Margalef</a:t>
            </a:r>
            <a:r>
              <a:rPr lang="en-US" i="1" dirty="0">
                <a:solidFill>
                  <a:srgbClr val="FFFFFF"/>
                </a:solidFill>
              </a:rPr>
              <a:t> as quoted in </a:t>
            </a:r>
            <a:r>
              <a:rPr lang="en-US" i="1" u="sng" dirty="0">
                <a:solidFill>
                  <a:srgbClr val="FFFFFF"/>
                </a:solidFill>
                <a:hlinkClick r:id="rId3"/>
              </a:rPr>
              <a:t>Meadows, 2008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Why does this place look the way it does?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Don Duggan</a:t>
            </a:r>
            <a:r>
              <a:rPr lang="en-US" dirty="0">
                <a:solidFill>
                  <a:srgbClr val="FFFFFF"/>
                </a:solidFill>
              </a:rPr>
              <a:t>-Haas,</a:t>
            </a:r>
            <a:r>
              <a:rPr lang="en-US" dirty="0" smtClean="0">
                <a:solidFill>
                  <a:srgbClr val="FFFFFF"/>
                </a:solidFill>
              </a:rPr>
              <a:t> Sara Auer </a:t>
            </a:r>
            <a:r>
              <a:rPr lang="en-US" dirty="0">
                <a:solidFill>
                  <a:srgbClr val="FFFFFF"/>
                </a:solidFill>
              </a:rPr>
              <a:t>Perry,</a:t>
            </a:r>
            <a:r>
              <a:rPr lang="en-US" dirty="0" smtClean="0">
                <a:solidFill>
                  <a:srgbClr val="FFFFFF"/>
                </a:solidFill>
              </a:rPr>
              <a:t> Christine </a:t>
            </a:r>
            <a:r>
              <a:rPr lang="en-US" dirty="0" err="1" smtClean="0">
                <a:solidFill>
                  <a:srgbClr val="FFFFFF"/>
                </a:solidFill>
              </a:rPr>
              <a:t>Besemer</a:t>
            </a:r>
            <a:r>
              <a:rPr lang="en-US" dirty="0" smtClean="0">
                <a:solidFill>
                  <a:srgbClr val="FFFFFF"/>
                </a:solidFill>
              </a:rPr>
              <a:t> Whitaker, </a:t>
            </a:r>
            <a:r>
              <a:rPr lang="en-US" dirty="0" smtClean="0">
                <a:solidFill>
                  <a:srgbClr val="FFFFFF"/>
                </a:solidFill>
              </a:rPr>
              <a:t>Richard Kissel </a:t>
            </a:r>
            <a:r>
              <a:rPr lang="en-US" dirty="0">
                <a:solidFill>
                  <a:srgbClr val="FFFFFF"/>
                </a:solidFill>
              </a:rPr>
              <a:t>&amp;</a:t>
            </a:r>
            <a:r>
              <a:rPr lang="en-US" dirty="0" smtClean="0">
                <a:solidFill>
                  <a:srgbClr val="FFFFFF"/>
                </a:solidFill>
              </a:rPr>
              <a:t> Robert Ross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PRI &amp; its Museum of the </a:t>
            </a:r>
            <a:r>
              <a:rPr lang="en-US" dirty="0" smtClean="0">
                <a:solidFill>
                  <a:srgbClr val="FFFFFF"/>
                </a:solidFill>
              </a:rPr>
              <a:t>Earth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NSTA 2011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20" y="5638800"/>
            <a:ext cx="1238704" cy="7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463"/>
            <a:ext cx="7772400" cy="18719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Creating Virtual Fieldwork Experiences as Professional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Don Duggan</a:t>
            </a:r>
            <a:r>
              <a:rPr lang="en-US" dirty="0">
                <a:solidFill>
                  <a:srgbClr val="FFFFFF"/>
                </a:solidFill>
              </a:rPr>
              <a:t>-Haas,</a:t>
            </a:r>
            <a:r>
              <a:rPr lang="en-US" dirty="0" smtClean="0">
                <a:solidFill>
                  <a:srgbClr val="FFFFFF"/>
                </a:solidFill>
              </a:rPr>
              <a:t> Sara Auer </a:t>
            </a:r>
            <a:r>
              <a:rPr lang="en-US" dirty="0">
                <a:solidFill>
                  <a:srgbClr val="FFFFFF"/>
                </a:solidFill>
              </a:rPr>
              <a:t>Perry,</a:t>
            </a:r>
            <a:r>
              <a:rPr lang="en-US" dirty="0" smtClean="0">
                <a:solidFill>
                  <a:srgbClr val="FFFFFF"/>
                </a:solidFill>
              </a:rPr>
              <a:t> Christine </a:t>
            </a:r>
            <a:r>
              <a:rPr lang="en-US" dirty="0" err="1" smtClean="0">
                <a:solidFill>
                  <a:srgbClr val="FFFFFF"/>
                </a:solidFill>
              </a:rPr>
              <a:t>Besemer</a:t>
            </a:r>
            <a:r>
              <a:rPr lang="en-US" dirty="0" smtClean="0">
                <a:solidFill>
                  <a:srgbClr val="FFFFFF"/>
                </a:solidFill>
              </a:rPr>
              <a:t> Whitaker, </a:t>
            </a:r>
            <a:r>
              <a:rPr lang="en-US" dirty="0" smtClean="0">
                <a:solidFill>
                  <a:srgbClr val="FFFFFF"/>
                </a:solidFill>
              </a:rPr>
              <a:t>Richard Kissel </a:t>
            </a:r>
            <a:r>
              <a:rPr lang="en-US" dirty="0">
                <a:solidFill>
                  <a:srgbClr val="FFFFFF"/>
                </a:solidFill>
              </a:rPr>
              <a:t>&amp;</a:t>
            </a:r>
            <a:r>
              <a:rPr lang="en-US" dirty="0" smtClean="0">
                <a:solidFill>
                  <a:srgbClr val="FFFFFF"/>
                </a:solidFill>
              </a:rPr>
              <a:t> Robert Ross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PRI &amp; its Museum of the </a:t>
            </a:r>
            <a:r>
              <a:rPr lang="en-US" dirty="0" smtClean="0">
                <a:solidFill>
                  <a:srgbClr val="FFFFFF"/>
                </a:solidFill>
              </a:rPr>
              <a:t>Earth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NSTA 2011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20" y="5638800"/>
            <a:ext cx="1238704" cy="7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53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 Template for Virtual Fieldwork Creation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Don Duggan</a:t>
            </a:r>
            <a:r>
              <a:rPr lang="en-US" dirty="0">
                <a:solidFill>
                  <a:srgbClr val="FFFFFF"/>
                </a:solidFill>
              </a:rPr>
              <a:t>-Haas,</a:t>
            </a:r>
            <a:r>
              <a:rPr lang="en-US" dirty="0" smtClean="0">
                <a:solidFill>
                  <a:srgbClr val="FFFFFF"/>
                </a:solidFill>
              </a:rPr>
              <a:t> Sara Auer </a:t>
            </a:r>
            <a:r>
              <a:rPr lang="en-US" dirty="0">
                <a:solidFill>
                  <a:srgbClr val="FFFFFF"/>
                </a:solidFill>
              </a:rPr>
              <a:t>Perry,</a:t>
            </a:r>
            <a:r>
              <a:rPr lang="en-US" dirty="0" smtClean="0">
                <a:solidFill>
                  <a:srgbClr val="FFFFFF"/>
                </a:solidFill>
              </a:rPr>
              <a:t> Christine </a:t>
            </a:r>
            <a:r>
              <a:rPr lang="en-US" dirty="0" err="1" smtClean="0">
                <a:solidFill>
                  <a:srgbClr val="FFFFFF"/>
                </a:solidFill>
              </a:rPr>
              <a:t>Besemer</a:t>
            </a:r>
            <a:r>
              <a:rPr lang="en-US" dirty="0" smtClean="0">
                <a:solidFill>
                  <a:srgbClr val="FFFFFF"/>
                </a:solidFill>
              </a:rPr>
              <a:t> Whitaker, </a:t>
            </a:r>
            <a:r>
              <a:rPr lang="en-US" dirty="0" smtClean="0">
                <a:solidFill>
                  <a:srgbClr val="FFFFFF"/>
                </a:solidFill>
              </a:rPr>
              <a:t>Richard Kissel </a:t>
            </a:r>
            <a:r>
              <a:rPr lang="en-US" dirty="0">
                <a:solidFill>
                  <a:srgbClr val="FFFFFF"/>
                </a:solidFill>
              </a:rPr>
              <a:t>&amp;</a:t>
            </a:r>
            <a:r>
              <a:rPr lang="en-US" dirty="0" smtClean="0">
                <a:solidFill>
                  <a:srgbClr val="FFFFFF"/>
                </a:solidFill>
              </a:rPr>
              <a:t> Robert Ross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PRI &amp; its Museum of the </a:t>
            </a:r>
            <a:r>
              <a:rPr lang="en-US" dirty="0" smtClean="0">
                <a:solidFill>
                  <a:srgbClr val="FFFFFF"/>
                </a:solidFill>
              </a:rPr>
              <a:t>Earth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NSTA 2011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20" y="5638800"/>
            <a:ext cx="1238704" cy="7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39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ReaL</a:t>
            </a:r>
            <a:r>
              <a:rPr lang="en-US" dirty="0" smtClean="0"/>
              <a:t> Earth Inquiry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</a:t>
            </a:r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Show some Virtual Fieldwork Experiences (VFEs) </a:t>
            </a:r>
          </a:p>
          <a:p>
            <a:pPr lvl="1"/>
            <a:r>
              <a:rPr lang="en-US" dirty="0" smtClean="0"/>
              <a:t>Unfortunately, no Internet, so no Google Earth…</a:t>
            </a:r>
            <a:endParaRPr lang="en-US" dirty="0" smtClean="0"/>
          </a:p>
          <a:p>
            <a:r>
              <a:rPr lang="en-US" dirty="0"/>
              <a:t>Show some tools for making VFEs.</a:t>
            </a:r>
          </a:p>
          <a:p>
            <a:r>
              <a:rPr lang="en-US" dirty="0" smtClean="0"/>
              <a:t>VFE development as professional development.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a cooking show…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I’ve got some stuff that I’ve already made, and I’ll show you the ingredients and how they’re put together.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0692" y="3295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Pre-assessment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many have uploaded pictures to Flickr, Picasa, </a:t>
            </a:r>
            <a:r>
              <a:rPr lang="en-US" dirty="0" err="1" smtClean="0"/>
              <a:t>Photobucket</a:t>
            </a:r>
            <a:r>
              <a:rPr lang="en-US" dirty="0" smtClean="0"/>
              <a:t> or other </a:t>
            </a:r>
            <a:r>
              <a:rPr lang="en-US" dirty="0" err="1" smtClean="0"/>
              <a:t>photosharing</a:t>
            </a:r>
            <a:r>
              <a:rPr lang="en-US" dirty="0" smtClean="0"/>
              <a:t> sites?</a:t>
            </a:r>
          </a:p>
          <a:p>
            <a:r>
              <a:rPr lang="en-US" dirty="0" smtClean="0"/>
              <a:t>Google Earth Experience?</a:t>
            </a:r>
          </a:p>
          <a:p>
            <a:pPr lvl="1"/>
            <a:r>
              <a:rPr lang="en-US" dirty="0" smtClean="0"/>
              <a:t>None?  </a:t>
            </a:r>
          </a:p>
          <a:p>
            <a:pPr lvl="1"/>
            <a:r>
              <a:rPr lang="en-US" dirty="0" smtClean="0"/>
              <a:t>I’ve found my house.</a:t>
            </a:r>
          </a:p>
          <a:p>
            <a:pPr lvl="1"/>
            <a:r>
              <a:rPr lang="en-US" dirty="0" smtClean="0"/>
              <a:t>I’ve made a few tours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More than a few tours, but not an expert…</a:t>
            </a:r>
            <a:endParaRPr lang="en-US" dirty="0" smtClean="0"/>
          </a:p>
          <a:p>
            <a:pPr lvl="1"/>
            <a:r>
              <a:rPr lang="en-US" dirty="0" smtClean="0"/>
              <a:t>I’m an expert creator of Google Earth content.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631</Words>
  <Application>Microsoft Macintosh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[We need to]  “…explore the neighborhood, view the landscape, to discover at least where it is that we have been so startlingly set down, if we can’t learn why.”</vt:lpstr>
      <vt:lpstr>Information contained in nature ... allows us a partial reconstruction of the past. ... The development of the meanders in a river, increasing complexity of the Earth's crust ... are information-storing devices in the same manner that genetic systems are. ... Storing information means increasing the complexity of the mechanism.</vt:lpstr>
      <vt:lpstr>Why does this place look the way it does?</vt:lpstr>
      <vt:lpstr>Creating Virtual Fieldwork Experiences as Professional Development</vt:lpstr>
      <vt:lpstr>A Template for Virtual Fieldwork Creation </vt:lpstr>
      <vt:lpstr>The ReaL Earth Inquiry Project</vt:lpstr>
      <vt:lpstr>Structure of the session</vt:lpstr>
      <vt:lpstr>Like a cooking show…</vt:lpstr>
      <vt:lpstr>Pre-assessment questions:</vt:lpstr>
      <vt:lpstr>Pre-assessment questions:</vt:lpstr>
      <vt:lpstr>What is virtual fieldwork?</vt:lpstr>
      <vt:lpstr>Structure of the PD</vt:lpstr>
      <vt:lpstr>Did we…</vt:lpstr>
      <vt:lpstr>Questions?</vt:lpstr>
      <vt:lpstr>"The moment one gives close attention to any thing, even a blade of grass it becomes a mysterious, awesome, indescribably magnificent world in itself."</vt:lpstr>
      <vt:lpstr>Why Como Lake Park?</vt:lpstr>
      <vt:lpstr>Two kinds of Picasa…</vt:lpstr>
    </vt:vector>
  </TitlesOfParts>
  <Company>Paleontological Research Institution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Template for Virtual Fieldwork Creation </dc:title>
  <dc:creator>Don Duggan-Haas</dc:creator>
  <cp:lastModifiedBy>Don Duggan-Haas</cp:lastModifiedBy>
  <cp:revision>15</cp:revision>
  <dcterms:created xsi:type="dcterms:W3CDTF">2010-11-11T19:16:56Z</dcterms:created>
  <dcterms:modified xsi:type="dcterms:W3CDTF">2011-03-11T05:05:17Z</dcterms:modified>
</cp:coreProperties>
</file>