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300" r:id="rId6"/>
    <p:sldId id="260" r:id="rId7"/>
    <p:sldId id="261" r:id="rId8"/>
    <p:sldId id="298" r:id="rId9"/>
    <p:sldId id="262" r:id="rId10"/>
    <p:sldId id="263" r:id="rId11"/>
    <p:sldId id="282" r:id="rId12"/>
    <p:sldId id="264" r:id="rId13"/>
    <p:sldId id="269" r:id="rId14"/>
    <p:sldId id="270" r:id="rId15"/>
    <p:sldId id="271" r:id="rId16"/>
    <p:sldId id="281" r:id="rId17"/>
    <p:sldId id="279" r:id="rId18"/>
    <p:sldId id="280" r:id="rId19"/>
    <p:sldId id="265" r:id="rId20"/>
    <p:sldId id="266" r:id="rId21"/>
    <p:sldId id="283" r:id="rId22"/>
    <p:sldId id="267" r:id="rId23"/>
    <p:sldId id="284" r:id="rId24"/>
    <p:sldId id="268" r:id="rId25"/>
    <p:sldId id="285" r:id="rId26"/>
    <p:sldId id="286" r:id="rId27"/>
    <p:sldId id="299" r:id="rId28"/>
    <p:sldId id="288" r:id="rId29"/>
    <p:sldId id="289" r:id="rId30"/>
    <p:sldId id="290" r:id="rId31"/>
    <p:sldId id="277" r:id="rId32"/>
    <p:sldId id="292" r:id="rId33"/>
    <p:sldId id="291" r:id="rId34"/>
    <p:sldId id="272" r:id="rId35"/>
    <p:sldId id="273" r:id="rId36"/>
    <p:sldId id="293" r:id="rId37"/>
    <p:sldId id="275" r:id="rId38"/>
    <p:sldId id="294" r:id="rId39"/>
    <p:sldId id="295" r:id="rId40"/>
    <p:sldId id="276" r:id="rId41"/>
    <p:sldId id="296" r:id="rId42"/>
    <p:sldId id="297" r:id="rId43"/>
    <p:sldId id="27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22856"/>
  <ax:ocxPr ax:name="_cy" ax:value="12700"/>
  <ax:ocxPr ax:name="FlashVars" ax:value=""/>
  <ax:ocxPr ax:name="Movie" ax:value="http://www.youtube.com/v/-6NUx98EcHA"/>
  <ax:ocxPr ax:name="Src" ax:value="http://www.youtube.com/v/-6NUx98EcHA"/>
  <ax:ocxPr ax:name="WMode" ax:value="Window"/>
  <ax:ocxPr ax:name="Play" ax:value="0"/>
  <ax:ocxPr ax:name="Loop" ax:value="-1"/>
  <ax:ocxPr ax:name="Quality" ax:value="High"/>
  <ax:ocxPr ax:name="SAlign" ax:value="LT"/>
  <ax:ocxPr ax:name="Menu" ax:value="-1"/>
  <ax:ocxPr ax:name="Base" ax:value=""/>
  <ax:ocxPr ax:name="AllowScriptAccess" ax:value=""/>
  <ax:ocxPr ax:name="Scale" ax:value="NoScale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5207B-8762-4AB8-B94F-B49742A5DF07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58F-4F0C-4FFD-8DF2-8EA89D4F0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Crater Lake is much larger than its drainage basin.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58F-4F0C-4FFD-8DF2-8EA89D4F086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58F-4F0C-4FFD-8DF2-8EA89D4F086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Lake Tahoe</a:t>
            </a:r>
            <a:r>
              <a:rPr lang="en-US" baseline="0" dirty="0" smtClean="0"/>
              <a:t> drains a larger area than Crater Lake. </a:t>
            </a:r>
            <a:r>
              <a:rPr lang="en-US" dirty="0" smtClean="0"/>
              <a:t>Larger</a:t>
            </a:r>
            <a:r>
              <a:rPr lang="en-US" baseline="0" dirty="0" smtClean="0"/>
              <a:t> basins will result in more sediment entering the lake.  So the smaller the drainage basin, the less sediment, and the clearer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58F-4F0C-4FFD-8DF2-8EA89D4F086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C0C4-BECA-4285-BB0F-AB6AE1DE344E}" type="datetimeFigureOut">
              <a:rPr lang="en-US" smtClean="0"/>
              <a:pPr/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D11A-A2A3-4AEA-A613-525D5F379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hyperlink" Target="http://www.youtube.com/watch?v=-6NUx98EcHA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Lake_Tahoe_N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ps.gov/pwr/pgallerycontent/p/l/20070201182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0275"/>
            <a:ext cx="9144000" cy="59277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14399"/>
          </a:xfrm>
        </p:spPr>
        <p:txBody>
          <a:bodyPr/>
          <a:lstStyle/>
          <a:p>
            <a:r>
              <a:rPr lang="en-US" dirty="0" smtClean="0"/>
              <a:t>Why is the water so blue?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733800" y="6096000"/>
            <a:ext cx="16764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er alg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021238"/>
          </a:xfrm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458200" y="6324600"/>
            <a:ext cx="6858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191000" y="6096000"/>
            <a:ext cx="9906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leads to the next obvious question…..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229600" y="6324600"/>
            <a:ext cx="9144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267200" y="5943600"/>
            <a:ext cx="1066800" cy="914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the water so clear?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305800" y="6400800"/>
            <a:ext cx="8382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419600" y="6096000"/>
            <a:ext cx="9144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measure clarity with a </a:t>
            </a:r>
            <a:r>
              <a:rPr lang="en-US" dirty="0" err="1" smtClean="0"/>
              <a:t>Secchi</a:t>
            </a:r>
            <a:r>
              <a:rPr lang="en-US" dirty="0" smtClean="0"/>
              <a:t> Disk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2667000" cy="4906963"/>
          </a:xfrm>
        </p:spPr>
        <p:txBody>
          <a:bodyPr>
            <a:normAutofit/>
          </a:bodyPr>
          <a:lstStyle/>
          <a:p>
            <a:endParaRPr lang="en-US" sz="3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58056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458200" y="6400800"/>
            <a:ext cx="6858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1148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0386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229600" y="6248400"/>
            <a:ext cx="9144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5410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Link to Youtube</a:t>
            </a:r>
            <a:endParaRPr lang="en-US" dirty="0"/>
          </a:p>
        </p:txBody>
      </p:sp>
    </p:spTree>
    <p:controls>
      <p:control spid="2050" name="ShockwaveFlash1" r:id="rId2" imgW="8228160" imgH="457200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was of a </a:t>
            </a:r>
            <a:r>
              <a:rPr lang="en-US" dirty="0" err="1" smtClean="0"/>
              <a:t>Secchi</a:t>
            </a:r>
            <a:r>
              <a:rPr lang="en-US" dirty="0" smtClean="0"/>
              <a:t> disk lowered a few feet into a Missouri Lake</a:t>
            </a:r>
          </a:p>
          <a:p>
            <a:r>
              <a:rPr lang="en-US" dirty="0" smtClean="0"/>
              <a:t>In Crater Lake, the </a:t>
            </a:r>
            <a:r>
              <a:rPr lang="en-US" dirty="0" err="1" smtClean="0"/>
              <a:t>Secchi</a:t>
            </a:r>
            <a:r>
              <a:rPr lang="en-US" dirty="0" smtClean="0"/>
              <a:t> disk was lowered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305800" y="6248400"/>
            <a:ext cx="8382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41148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134 ft. (40.8 m) </a:t>
            </a:r>
          </a:p>
          <a:p>
            <a:r>
              <a:rPr lang="en-US" dirty="0" smtClean="0"/>
              <a:t>Average between 90-100 ft. </a:t>
            </a:r>
          </a:p>
          <a:p>
            <a:r>
              <a:rPr lang="en-US" dirty="0" smtClean="0"/>
              <a:t>The clearest lake in the world!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1910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305800" y="6248400"/>
            <a:ext cx="8382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sediment get into lakes?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Air </a:t>
            </a:r>
            <a:r>
              <a:rPr lang="en-US" dirty="0" smtClean="0"/>
              <a:t>and</a:t>
            </a:r>
            <a:r>
              <a:rPr lang="en-US" b="1" dirty="0" smtClean="0"/>
              <a:t> Water</a:t>
            </a:r>
          </a:p>
          <a:p>
            <a:r>
              <a:rPr lang="en-US" dirty="0" smtClean="0"/>
              <a:t>Name at least </a:t>
            </a:r>
          </a:p>
          <a:p>
            <a:pPr lvl="1"/>
            <a:r>
              <a:rPr lang="en-US" dirty="0" smtClean="0"/>
              <a:t>one natural</a:t>
            </a:r>
          </a:p>
          <a:p>
            <a:pPr lvl="1"/>
            <a:r>
              <a:rPr lang="en-US" dirty="0" smtClean="0"/>
              <a:t>one human-generated particle that could reach the lake by </a:t>
            </a:r>
            <a:r>
              <a:rPr lang="en-US" b="1" dirty="0" smtClean="0"/>
              <a:t>air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229600" y="6248400"/>
            <a:ext cx="9144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1910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vulcan.wr.usgs.gov/Imgs/Jpg/MSH/Images/MSH80_volcanic_ash_with_helicopter_08-22-80_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95601"/>
            <a:ext cx="5268834" cy="3962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24401"/>
          </a:xfrm>
        </p:spPr>
        <p:txBody>
          <a:bodyPr/>
          <a:lstStyle/>
          <a:p>
            <a:r>
              <a:rPr lang="en-US" sz="4000" dirty="0" smtClean="0"/>
              <a:t>Natural</a:t>
            </a:r>
          </a:p>
          <a:p>
            <a:pPr lvl="1"/>
            <a:r>
              <a:rPr lang="en-US" sz="3600" dirty="0" smtClean="0"/>
              <a:t>Volcanic ash, pollen, wildfire ash</a:t>
            </a:r>
          </a:p>
          <a:p>
            <a:r>
              <a:rPr lang="en-US" sz="4000" dirty="0" smtClean="0"/>
              <a:t>Man-made (anthropogenic)</a:t>
            </a:r>
          </a:p>
          <a:p>
            <a:pPr lvl="1"/>
            <a:r>
              <a:rPr lang="en-US" sz="3600" dirty="0" smtClean="0"/>
              <a:t>Particulates from combustion (smog)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038600" y="6172200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229600" y="6324600"/>
            <a:ext cx="9144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water get into a lake?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229600" cy="4525963"/>
          </a:xfrm>
        </p:spPr>
        <p:txBody>
          <a:bodyPr/>
          <a:lstStyle/>
          <a:p>
            <a:pPr lvl="1">
              <a:buNone/>
            </a:pPr>
            <a:r>
              <a:rPr lang="en-US" sz="3600" dirty="0" smtClean="0"/>
              <a:t>Rain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Streams draining the land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13314" name="Picture 2" descr="http://farm3.static.flickr.com/2055/1571618111_b44a0cad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880" y="1371600"/>
            <a:ext cx="4389120" cy="5486400"/>
          </a:xfrm>
          <a:prstGeom prst="rect">
            <a:avLst/>
          </a:prstGeom>
          <a:noFill/>
        </p:spPr>
      </p:pic>
      <p:pic>
        <p:nvPicPr>
          <p:cNvPr id="13318" name="Picture 6" descr="Low slow flow by TT_MAC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4762500" cy="3438525"/>
          </a:xfrm>
          <a:prstGeom prst="rect">
            <a:avLst/>
          </a:prstGeom>
          <a:noFill/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3962400" y="6096000"/>
            <a:ext cx="13716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8305800" y="6324600"/>
            <a:ext cx="8382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52600" y="1981200"/>
            <a:ext cx="2895600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485900" y="3848100"/>
            <a:ext cx="1295400" cy="1524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600200"/>
          </a:xfrm>
        </p:spPr>
        <p:txBody>
          <a:bodyPr>
            <a:normAutofit fontScale="90000"/>
          </a:bodyPr>
          <a:lstStyle/>
          <a:p>
            <a:pPr marL="742950" indent="-742950"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 action="ppaction://hlinksldjump"/>
              </a:rPr>
              <a:t>1. Water molecules are blue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81200" y="3429000"/>
            <a:ext cx="3810000" cy="2087563"/>
          </a:xfrm>
        </p:spPr>
        <p:txBody>
          <a:bodyPr>
            <a:normAutofit/>
          </a:bodyPr>
          <a:lstStyle/>
          <a:p>
            <a:endParaRPr lang="en-US" sz="3600" dirty="0" smtClean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8305800" y="6248400"/>
            <a:ext cx="8382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3962400" y="6096000"/>
            <a:ext cx="12192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7000" y="28194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1143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hlinkClick r:id="" action="ppaction://hlinkshowjump?jump=nextslide"/>
              </a:rPr>
              <a:t>2. Water reflects the blue sky. 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25146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Crater Lake have streams?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8305800" y="6324600"/>
            <a:ext cx="8382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886200" y="3886200"/>
            <a:ext cx="15240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9966"/>
            <a:ext cx="9144000" cy="54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114800" y="6096000"/>
            <a:ext cx="12192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they?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9966"/>
            <a:ext cx="9144000" cy="54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572000" y="1752600"/>
            <a:ext cx="13716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905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hlinkClick r:id="rId3" action="ppaction://hlinksldjump"/>
              </a:rPr>
              <a:t>Click 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is it, a tiny 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038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Why so few streams?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4171950" cy="4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305800" y="6324600"/>
            <a:ext cx="8382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4038600" y="6019800"/>
            <a:ext cx="12192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42" y="22578"/>
            <a:ext cx="7798158" cy="68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4600" y="24384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Water flows downhill</a:t>
            </a:r>
          </a:p>
          <a:p>
            <a:r>
              <a:rPr lang="en-US" sz="3200" b="1" dirty="0" smtClean="0"/>
              <a:t>Crater Lake is on the top of a mountain</a:t>
            </a:r>
            <a:endParaRPr lang="en-US" sz="3200" b="1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3962400" y="6172200"/>
            <a:ext cx="12192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Basin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The area that drains into a lake is its </a:t>
            </a:r>
            <a:r>
              <a:rPr lang="en-US" b="1" dirty="0" smtClean="0"/>
              <a:t>drainage</a:t>
            </a:r>
            <a:r>
              <a:rPr lang="en-US" dirty="0" smtClean="0"/>
              <a:t> </a:t>
            </a:r>
            <a:r>
              <a:rPr lang="en-US" b="1" dirty="0" smtClean="0"/>
              <a:t>basin</a:t>
            </a:r>
            <a:r>
              <a:rPr lang="en-US" dirty="0" smtClean="0"/>
              <a:t> or </a:t>
            </a:r>
            <a:r>
              <a:rPr lang="en-US" b="1" dirty="0" smtClean="0"/>
              <a:t>watershed.  </a:t>
            </a:r>
          </a:p>
          <a:p>
            <a:r>
              <a:rPr lang="en-US" dirty="0" smtClean="0"/>
              <a:t>What are the boundaries of the Crater Lake Drainage basin?</a:t>
            </a:r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8229600" y="6248400"/>
            <a:ext cx="9144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191000" y="6096000"/>
            <a:ext cx="11430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1201"/>
            <a:ext cx="4114800" cy="360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0"/>
            <a:ext cx="78390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962400" y="6172200"/>
            <a:ext cx="12192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2209800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red line is the boundary, also known as the </a:t>
            </a:r>
            <a:r>
              <a:rPr lang="en-US" sz="3200" b="1" dirty="0" smtClean="0"/>
              <a:t>drainage divide</a:t>
            </a:r>
            <a:endParaRPr lang="en-US" sz="3200" b="1" dirty="0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/>
          </a:bodyPr>
          <a:lstStyle/>
          <a:p>
            <a:r>
              <a:rPr lang="en-US" dirty="0" smtClean="0"/>
              <a:t>What % of the rain that falls into the Crater Lake drainage basin falls directly into the lake?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1.    78%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2.    52%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3.   26%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4.   5%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5.   1%</a:t>
            </a:r>
            <a:endParaRPr lang="en-US" dirty="0" smtClean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No…try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ction Button: Back or Previous 3">
            <a:hlinkClick r:id="" action="ppaction://hlinkshowjump?jump=lastslideviewed" highlightClick="1"/>
          </p:cNvPr>
          <p:cNvSpPr/>
          <p:nvPr/>
        </p:nvSpPr>
        <p:spPr>
          <a:xfrm>
            <a:off x="4114800" y="5943600"/>
            <a:ext cx="1295400" cy="914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78% of the water that enters Crater Lake is pure rainwater!</a:t>
            </a:r>
          </a:p>
          <a:p>
            <a:r>
              <a:rPr lang="en-US" dirty="0" smtClean="0"/>
              <a:t>No wonder its is so clear</a:t>
            </a:r>
          </a:p>
          <a:p>
            <a:r>
              <a:rPr lang="en-US" dirty="0" smtClean="0"/>
              <a:t>Streams carry sediment</a:t>
            </a:r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114800" y="6096000"/>
            <a:ext cx="12954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lastslideviewed" highlightClick="1"/>
          </p:cNvPr>
          <p:cNvSpPr/>
          <p:nvPr/>
        </p:nvSpPr>
        <p:spPr>
          <a:xfrm>
            <a:off x="8153400" y="6172200"/>
            <a:ext cx="9906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Muskegon Lake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Secchi</a:t>
            </a:r>
            <a:r>
              <a:rPr lang="en-US" dirty="0" smtClean="0">
                <a:solidFill>
                  <a:schemeClr val="bg1"/>
                </a:solidFill>
              </a:rPr>
              <a:t> Disk disappears after only 2 meters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(6 ft)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Would you expect Muskegon Lake to have a large watershed?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0" y="4343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hlinkClick r:id="rId3" action="ppaction://hlinksldjump"/>
              </a:rPr>
              <a:t>Yes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3434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hlinkClick r:id="rId4" action="ppaction://hlinksldjump"/>
              </a:rPr>
              <a:t>No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NO- the sky is white, but the water is still blue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vulcan.wr.usgs.gov/Imgs/Jpg/CraterLake/Images/CraterLake82_crater_lake_and_wizard_island_09-82_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0" y="11430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8153400" y="6172200"/>
            <a:ext cx="9906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3886200" y="6019800"/>
            <a:ext cx="16764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is huge!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25908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Muskegon Lake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More than 99% of the water that enters the lake is brought by Muskegon River </a:t>
            </a:r>
          </a:p>
          <a:p>
            <a:r>
              <a:rPr lang="en-US" dirty="0" smtClean="0"/>
              <a:t>(&lt;1% as rain)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9154" name="Picture 2" descr="http://148.61.56.211/mega_images/mrwma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0"/>
            <a:ext cx="6172200" cy="696682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1104900" y="3086100"/>
            <a:ext cx="3505200" cy="1295400"/>
          </a:xfrm>
          <a:prstGeom prst="straightConnector1">
            <a:avLst/>
          </a:prstGeom>
          <a:ln w="50800">
            <a:headEnd w="lg" len="lg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4191000" y="6172200"/>
            <a:ext cx="12192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143000"/>
          </a:xfrm>
        </p:spPr>
        <p:txBody>
          <a:bodyPr/>
          <a:lstStyle/>
          <a:p>
            <a:r>
              <a:rPr lang="en-US" dirty="0" smtClean="0"/>
              <a:t>Lake Tahoe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3429000" cy="6553199"/>
          </a:xfrm>
        </p:spPr>
        <p:txBody>
          <a:bodyPr>
            <a:normAutofit/>
          </a:bodyPr>
          <a:lstStyle/>
          <a:p>
            <a:r>
              <a:rPr lang="en-US" dirty="0" smtClean="0"/>
              <a:t>Lake Tahoe is the clearest lake in California</a:t>
            </a:r>
          </a:p>
          <a:p>
            <a:r>
              <a:rPr lang="en-US" dirty="0" smtClean="0"/>
              <a:t>Typical </a:t>
            </a:r>
            <a:r>
              <a:rPr lang="en-US" dirty="0" err="1" smtClean="0"/>
              <a:t>Secchi</a:t>
            </a:r>
            <a:r>
              <a:rPr lang="en-US" dirty="0" smtClean="0"/>
              <a:t> Disk measurements = 70ft. </a:t>
            </a:r>
          </a:p>
          <a:p>
            <a:r>
              <a:rPr lang="en-US" dirty="0" smtClean="0"/>
              <a:t>What % of the water that enters Lake Tahoe enters the lake directly as rain?</a:t>
            </a:r>
          </a:p>
        </p:txBody>
      </p:sp>
      <p:pic>
        <p:nvPicPr>
          <p:cNvPr id="35842" name="Picture 2" descr="http://upload.wikimedia.org/wikipedia/commons/thumb/8/8d/Lake_Tahoe_NV.jpg/240px-Lake_Tahoe_NV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371600"/>
            <a:ext cx="4851400" cy="3638550"/>
          </a:xfrm>
          <a:prstGeom prst="rect">
            <a:avLst/>
          </a:prstGeom>
          <a:noFill/>
        </p:spPr>
      </p:pic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077200" y="6248400"/>
            <a:ext cx="1066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5562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5" action="ppaction://hlinksldjump"/>
              </a:rPr>
              <a:t>80%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562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6" action="ppaction://hlinksldjump"/>
              </a:rPr>
              <a:t>50%</a:t>
            </a:r>
            <a:endParaRPr lang="en-US" sz="28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5943600" y="5562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5" action="ppaction://hlinksldjump"/>
              </a:rPr>
              <a:t>20%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5562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5" action="ppaction://hlinksldjump"/>
              </a:rPr>
              <a:t>5%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 try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3886200" y="6019800"/>
            <a:ext cx="1371600" cy="838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C:\Users\wvannorden\Pictures\Crater Lake\Tahoe watersh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371600"/>
            <a:ext cx="3200400" cy="4789251"/>
          </a:xfrm>
          <a:prstGeom prst="rect">
            <a:avLst/>
          </a:prstGeom>
          <a:noFill/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3962400" y="6172200"/>
            <a:ext cx="10668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lastslideviewed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is there so little algae in Crater Lake?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apexlyo.com/attachments/Image/alg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077200" y="6248400"/>
            <a:ext cx="1066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4038600" y="6019800"/>
            <a:ext cx="13716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371600"/>
            <a:ext cx="5486400" cy="487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 sediment</a:t>
            </a:r>
          </a:p>
          <a:p>
            <a:r>
              <a:rPr lang="en-US" sz="4000" dirty="0" smtClean="0"/>
              <a:t>No nutrients (nitrates and phosphates)</a:t>
            </a:r>
          </a:p>
          <a:p>
            <a:r>
              <a:rPr lang="en-US" sz="4000" dirty="0" smtClean="0"/>
              <a:t>No algae</a:t>
            </a:r>
          </a:p>
          <a:p>
            <a:r>
              <a:rPr lang="en-US" sz="4000" dirty="0" smtClean="0"/>
              <a:t>Clear water !</a:t>
            </a:r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077200" y="6248400"/>
            <a:ext cx="1066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3962400" y="6019800"/>
            <a:ext cx="13716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building?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86600" cy="4525963"/>
          </a:xfrm>
        </p:spPr>
        <p:txBody>
          <a:bodyPr/>
          <a:lstStyle/>
          <a:p>
            <a:r>
              <a:rPr lang="en-US" dirty="0" smtClean="0"/>
              <a:t>It is located near the water.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6400800" cy="400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2590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 action="ppaction://hlinksldjump"/>
              </a:rPr>
              <a:t>1. Water </a:t>
            </a:r>
            <a:r>
              <a:rPr lang="en-US" sz="2400" dirty="0" err="1" smtClean="0">
                <a:hlinkClick r:id="rId3" action="ppaction://hlinksldjump"/>
              </a:rPr>
              <a:t>gaging</a:t>
            </a:r>
            <a:r>
              <a:rPr lang="en-US" sz="2400" dirty="0" smtClean="0">
                <a:hlinkClick r:id="rId3" action="ppaction://hlinksldjump"/>
              </a:rPr>
              <a:t> station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35814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4" action="ppaction://hlinksldjump"/>
              </a:rPr>
              <a:t>2. Ecology Study Center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648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5" action="ppaction://hlinksldjump"/>
              </a:rPr>
              <a:t>3. outhouse</a:t>
            </a:r>
            <a:endParaRPr lang="en-US" sz="2400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rater Lake - , Oreg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658" y="0"/>
            <a:ext cx="9240864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95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This is the water </a:t>
            </a:r>
            <a:r>
              <a:rPr lang="en-US" sz="3600" dirty="0" err="1" smtClean="0"/>
              <a:t>gaging</a:t>
            </a:r>
            <a:r>
              <a:rPr lang="en-US" sz="3600" dirty="0" smtClean="0"/>
              <a:t> station</a:t>
            </a:r>
          </a:p>
          <a:p>
            <a:r>
              <a:rPr lang="en-US" sz="3600" dirty="0" smtClean="0"/>
              <a:t>Aren’t you glad it isn’t the outhouse?</a:t>
            </a:r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4114800" y="6172200"/>
            <a:ext cx="11430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Hint- the building looks a lot better than it smells.</a:t>
            </a:r>
            <a:endParaRPr lang="en-US" dirty="0"/>
          </a:p>
        </p:txBody>
      </p:sp>
      <p:sp>
        <p:nvSpPr>
          <p:cNvPr id="4" name="Action Button: Back or Previous 3">
            <a:hlinkClick r:id="" action="ppaction://hlinkshowjump?jump=lastslideviewed" highlightClick="1"/>
          </p:cNvPr>
          <p:cNvSpPr/>
          <p:nvPr/>
        </p:nvSpPr>
        <p:spPr>
          <a:xfrm>
            <a:off x="4114800" y="6172200"/>
            <a:ext cx="11430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This is a composting outhouse</a:t>
            </a:r>
          </a:p>
          <a:p>
            <a:r>
              <a:rPr lang="en-US" dirty="0" smtClean="0"/>
              <a:t>Human waste is turned into compost and hauled out of the watershed</a:t>
            </a:r>
          </a:p>
          <a:p>
            <a:pPr lvl="8"/>
            <a:r>
              <a:rPr lang="en-US" sz="3200" dirty="0" smtClean="0"/>
              <a:t>No waste to provide nutrients for algae</a:t>
            </a:r>
            <a:endParaRPr lang="en-US" sz="3200" dirty="0"/>
          </a:p>
        </p:txBody>
      </p:sp>
      <p:pic>
        <p:nvPicPr>
          <p:cNvPr id="57346" name="Picture 2" descr="http://3.bp.blogspot.com/_1jSbvYcVEUI/SKXlgH-XoqI/AAAAAAAAAYI/UdZQLDKxZks/s400/fig6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971800"/>
            <a:ext cx="2717156" cy="3429000"/>
          </a:xfrm>
          <a:prstGeom prst="rect">
            <a:avLst/>
          </a:prstGeom>
          <a:noFill/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419600" y="6019800"/>
            <a:ext cx="9906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lastslideviewed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really is blue.  Why?</a:t>
            </a:r>
            <a:endParaRPr lang="en-US" dirty="0"/>
          </a:p>
        </p:txBody>
      </p:sp>
      <p:pic>
        <p:nvPicPr>
          <p:cNvPr id="4" name="Content Placeholder 3" descr="white ligh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58404" cy="3910214"/>
          </a:xfr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038600" y="6019800"/>
            <a:ext cx="12192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382000" y="6324600"/>
            <a:ext cx="7620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little stream sediment, no human waste</a:t>
            </a:r>
            <a:endParaRPr lang="en-US" dirty="0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8382000" y="6324600"/>
            <a:ext cx="7620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886200" y="6172200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60069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5486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 what is this stuff floating on the lake?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1600200" y="1143000"/>
            <a:ext cx="2895600" cy="2286000"/>
          </a:xfrm>
          <a:prstGeom prst="straightConnector1">
            <a:avLst/>
          </a:prstGeom>
          <a:ln w="5080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3962400" y="6096000"/>
            <a:ext cx="12192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8382000" y="6324600"/>
            <a:ext cx="7620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Yes, it is tree pollen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in summary</a:t>
            </a:r>
          </a:p>
          <a:p>
            <a:r>
              <a:rPr lang="en-US" dirty="0" smtClean="0"/>
              <a:t>Beautiful blue water</a:t>
            </a:r>
          </a:p>
          <a:p>
            <a:r>
              <a:rPr lang="en-US" dirty="0" smtClean="0"/>
              <a:t>Deepest lake in North America</a:t>
            </a:r>
          </a:p>
          <a:p>
            <a:r>
              <a:rPr lang="en-US" dirty="0" smtClean="0"/>
              <a:t>Clearest water in the world</a:t>
            </a:r>
            <a:endParaRPr lang="en-US" dirty="0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3810000" y="5943600"/>
            <a:ext cx="1143000" cy="914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lh3.ggpht.com/_e6mudXcEN1I/TD_rXgc1sVI/AAAAAAAAAaM/qZ9ClmrCr74/s640/IMG_1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4343400" y="5815584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810000" y="457200"/>
            <a:ext cx="3810000" cy="1143000"/>
          </a:xfrm>
          <a:prstGeom prst="wedgeEllipseCallout">
            <a:avLst>
              <a:gd name="adj1" fmla="val -52112"/>
              <a:gd name="adj2" fmla="val 543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6858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and hard to resist on a hot day!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absorbs longer </a:t>
            </a:r>
            <a:r>
              <a:rPr lang="en-US" dirty="0" err="1" smtClean="0"/>
              <a:t>wavelenghts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http://www.lcse.umn.edu/specs/labs/images/spectr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5715000" cy="381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029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visible wavelength is most likely to be absorbed?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6096000"/>
            <a:ext cx="9144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hlinkClick r:id="" action="ppaction://hlinkshowjump?jump=nextslide"/>
              </a:rPr>
              <a:t>RED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6096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hlinkClick r:id="rId3" action="ppaction://hlinksldjump"/>
              </a:rPr>
              <a:t>BLUE</a:t>
            </a:r>
            <a:endParaRPr lang="en-US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Correct- red is absorbed first</a:t>
            </a:r>
            <a:endParaRPr lang="en-US" dirty="0"/>
          </a:p>
        </p:txBody>
      </p:sp>
      <p:pic>
        <p:nvPicPr>
          <p:cNvPr id="4" name="Content Placeholder 3" descr="water blue absor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6712" y="1066800"/>
            <a:ext cx="8777288" cy="4630624"/>
          </a:xfr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038600" y="6096000"/>
            <a:ext cx="12192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305800" y="6248400"/>
            <a:ext cx="8382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8581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343400" y="6019800"/>
            <a:ext cx="1066800" cy="838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610600" y="640080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800600" y="2332037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200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4038600" y="6096000"/>
            <a:ext cx="10668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458200" y="6248400"/>
            <a:ext cx="685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ewyorkfishinglakes.com/Lake%20Erie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40"/>
            <a:ext cx="9212865" cy="69374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SO blue?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295400"/>
            <a:ext cx="6629400" cy="4830763"/>
          </a:xfrm>
        </p:spPr>
        <p:txBody>
          <a:bodyPr/>
          <a:lstStyle/>
          <a:p>
            <a:r>
              <a:rPr lang="en-US" dirty="0" smtClean="0"/>
              <a:t>Much more blue than Lake Erie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382000" y="6400800"/>
            <a:ext cx="7620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038600" y="5867400"/>
            <a:ext cx="1143000" cy="990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631</Words>
  <Application>Microsoft Office PowerPoint</Application>
  <PresentationFormat>On-screen Show (4:3)</PresentationFormat>
  <Paragraphs>114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Why is the water so blue?</vt:lpstr>
      <vt:lpstr> 1. Water molecules are blue </vt:lpstr>
      <vt:lpstr>NO- the sky is white, but the water is still blue</vt:lpstr>
      <vt:lpstr>Water really is blue.  Why?</vt:lpstr>
      <vt:lpstr>Water absorbs longer wavelenghts</vt:lpstr>
      <vt:lpstr>Correct- red is absorbed first</vt:lpstr>
      <vt:lpstr>Slide 7</vt:lpstr>
      <vt:lpstr>Slide 8</vt:lpstr>
      <vt:lpstr>Why is it SO blue?</vt:lpstr>
      <vt:lpstr>Slide 10</vt:lpstr>
      <vt:lpstr>Which leads to the next obvious question…..</vt:lpstr>
      <vt:lpstr>Why is the water so clear?</vt:lpstr>
      <vt:lpstr>We measure clarity with a Secchi Disk</vt:lpstr>
      <vt:lpstr>Slide 14</vt:lpstr>
      <vt:lpstr>Slide 15</vt:lpstr>
      <vt:lpstr>Slide 16</vt:lpstr>
      <vt:lpstr>How does sediment get into lakes?</vt:lpstr>
      <vt:lpstr>Slide 18</vt:lpstr>
      <vt:lpstr>How does water get into a lake?</vt:lpstr>
      <vt:lpstr>Does Crater Lake have streams?</vt:lpstr>
      <vt:lpstr>Where are they?</vt:lpstr>
      <vt:lpstr>That is it, a tiny stream</vt:lpstr>
      <vt:lpstr>Slide 23</vt:lpstr>
      <vt:lpstr>Drainage Basin</vt:lpstr>
      <vt:lpstr>Slide 25</vt:lpstr>
      <vt:lpstr>What % of the rain that falls into the Crater Lake drainage basin falls directly into the lake?</vt:lpstr>
      <vt:lpstr>No…try again</vt:lpstr>
      <vt:lpstr>Correct!</vt:lpstr>
      <vt:lpstr>Muskegon Lake</vt:lpstr>
      <vt:lpstr>It is huge!</vt:lpstr>
      <vt:lpstr>Lake Tahoe</vt:lpstr>
      <vt:lpstr>No- try again</vt:lpstr>
      <vt:lpstr>Correct </vt:lpstr>
      <vt:lpstr>Why is there so little algae in Crater Lake?</vt:lpstr>
      <vt:lpstr>Slide 35</vt:lpstr>
      <vt:lpstr>What is this building?</vt:lpstr>
      <vt:lpstr>Try again</vt:lpstr>
      <vt:lpstr>No</vt:lpstr>
      <vt:lpstr>Correct</vt:lpstr>
      <vt:lpstr>little stream sediment, no human waste</vt:lpstr>
      <vt:lpstr>Hint</vt:lpstr>
      <vt:lpstr>Yes, it is tree pollen</vt:lpstr>
      <vt:lpstr>Slide 43</vt:lpstr>
    </vt:vector>
  </TitlesOfParts>
  <Company>Harvard-Westlake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the water so blue?</dc:title>
  <dc:creator>HW Faculty/Staff</dc:creator>
  <cp:lastModifiedBy>HW Faculty/Staff</cp:lastModifiedBy>
  <cp:revision>19</cp:revision>
  <dcterms:created xsi:type="dcterms:W3CDTF">2010-07-22T21:25:29Z</dcterms:created>
  <dcterms:modified xsi:type="dcterms:W3CDTF">2010-08-09T19:13:08Z</dcterms:modified>
</cp:coreProperties>
</file>